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8"/>
  </p:notesMasterIdLst>
  <p:sldIdLst>
    <p:sldId id="256" r:id="rId3"/>
    <p:sldId id="258" r:id="rId4"/>
    <p:sldId id="343" r:id="rId5"/>
    <p:sldId id="344" r:id="rId6"/>
    <p:sldId id="345" r:id="rId7"/>
    <p:sldId id="290" r:id="rId8"/>
    <p:sldId id="347" r:id="rId9"/>
    <p:sldId id="346" r:id="rId10"/>
    <p:sldId id="355" r:id="rId11"/>
    <p:sldId id="342" r:id="rId12"/>
    <p:sldId id="292" r:id="rId13"/>
    <p:sldId id="301" r:id="rId14"/>
    <p:sldId id="302" r:id="rId15"/>
    <p:sldId id="318" r:id="rId16"/>
    <p:sldId id="319" r:id="rId17"/>
    <p:sldId id="320" r:id="rId18"/>
    <p:sldId id="321" r:id="rId19"/>
    <p:sldId id="348" r:id="rId20"/>
    <p:sldId id="323" r:id="rId21"/>
    <p:sldId id="324" r:id="rId22"/>
    <p:sldId id="350" r:id="rId23"/>
    <p:sldId id="276" r:id="rId24"/>
    <p:sldId id="349" r:id="rId25"/>
    <p:sldId id="351" r:id="rId26"/>
    <p:sldId id="352" r:id="rId27"/>
    <p:sldId id="334" r:id="rId28"/>
    <p:sldId id="277" r:id="rId29"/>
    <p:sldId id="335" r:id="rId30"/>
    <p:sldId id="337" r:id="rId31"/>
    <p:sldId id="338" r:id="rId32"/>
    <p:sldId id="339" r:id="rId33"/>
    <p:sldId id="336" r:id="rId34"/>
    <p:sldId id="353" r:id="rId35"/>
    <p:sldId id="356" r:id="rId36"/>
    <p:sldId id="354" r:id="rId3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8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EE6F0D-0C3B-4C83-829C-E28EAABD6395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520AAA27-3FCB-48AE-9234-68A76079A743}">
      <dgm:prSet/>
      <dgm:spPr>
        <a:solidFill>
          <a:schemeClr val="accent1"/>
        </a:solidFill>
      </dgm:spPr>
      <dgm:t>
        <a:bodyPr/>
        <a:lstStyle/>
        <a:p>
          <a:pPr>
            <a:lnSpc>
              <a:spcPct val="100000"/>
            </a:lnSpc>
          </a:pPr>
          <a:r>
            <a:rPr lang="de-DE" dirty="0"/>
            <a:t>Herr Klugius</a:t>
          </a:r>
          <a:endParaRPr lang="en-US" dirty="0"/>
        </a:p>
      </dgm:t>
    </dgm:pt>
    <dgm:pt modelId="{FCE0F364-628F-4A07-BCCD-A52E54F7D366}" type="parTrans" cxnId="{F96F3D75-9EF8-4AE7-B7D8-E9D6BAFF71AE}">
      <dgm:prSet/>
      <dgm:spPr/>
      <dgm:t>
        <a:bodyPr/>
        <a:lstStyle/>
        <a:p>
          <a:endParaRPr lang="en-US"/>
        </a:p>
      </dgm:t>
    </dgm:pt>
    <dgm:pt modelId="{0B9FDF23-096A-4AC1-AEDE-13E852457A1D}" type="sibTrans" cxnId="{F96F3D75-9EF8-4AE7-B7D8-E9D6BAFF71AE}">
      <dgm:prSet/>
      <dgm:spPr/>
      <dgm:t>
        <a:bodyPr/>
        <a:lstStyle/>
        <a:p>
          <a:endParaRPr lang="en-US"/>
        </a:p>
      </dgm:t>
    </dgm:pt>
    <dgm:pt modelId="{ACC3EC0A-B162-4267-AD25-C6E015DF6D08}">
      <dgm:prSet/>
      <dgm:spPr>
        <a:solidFill>
          <a:schemeClr val="accent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e-DE" dirty="0"/>
            <a:t>Herr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de-DE" dirty="0"/>
            <a:t>Paus</a:t>
          </a:r>
          <a:endParaRPr lang="en-US" dirty="0"/>
        </a:p>
      </dgm:t>
    </dgm:pt>
    <dgm:pt modelId="{9291C83F-5A36-4A60-92C3-D55BBDB667AB}" type="parTrans" cxnId="{3889E1AA-0094-424C-94B2-45A0B241A5BE}">
      <dgm:prSet/>
      <dgm:spPr/>
      <dgm:t>
        <a:bodyPr/>
        <a:lstStyle/>
        <a:p>
          <a:endParaRPr lang="en-US"/>
        </a:p>
      </dgm:t>
    </dgm:pt>
    <dgm:pt modelId="{25A1AE02-5301-40BD-9C48-95AEC9A54BFE}" type="sibTrans" cxnId="{3889E1AA-0094-424C-94B2-45A0B241A5BE}">
      <dgm:prSet/>
      <dgm:spPr/>
      <dgm:t>
        <a:bodyPr/>
        <a:lstStyle/>
        <a:p>
          <a:endParaRPr lang="en-US"/>
        </a:p>
      </dgm:t>
    </dgm:pt>
    <dgm:pt modelId="{C3D3E4C3-97B1-44F0-9BE7-6A53CA5D0289}">
      <dgm:prSet/>
      <dgm:spPr>
        <a:solidFill>
          <a:schemeClr val="accent1"/>
        </a:solidFill>
      </dgm:spPr>
      <dgm:t>
        <a:bodyPr/>
        <a:lstStyle/>
        <a:p>
          <a:r>
            <a:rPr lang="de-DE" dirty="0"/>
            <a:t>Frau Thomsen</a:t>
          </a:r>
          <a:endParaRPr lang="en-US" dirty="0"/>
        </a:p>
      </dgm:t>
    </dgm:pt>
    <dgm:pt modelId="{2C075B9C-0E22-4A0C-AFEB-92702B008CDF}" type="parTrans" cxnId="{97EBA190-6A8E-4463-B71E-AEF8012BAB40}">
      <dgm:prSet/>
      <dgm:spPr/>
      <dgm:t>
        <a:bodyPr/>
        <a:lstStyle/>
        <a:p>
          <a:endParaRPr lang="en-US"/>
        </a:p>
      </dgm:t>
    </dgm:pt>
    <dgm:pt modelId="{52494FCB-4547-4506-96BC-FD83C0625E95}" type="sibTrans" cxnId="{97EBA190-6A8E-4463-B71E-AEF8012BAB40}">
      <dgm:prSet/>
      <dgm:spPr/>
      <dgm:t>
        <a:bodyPr/>
        <a:lstStyle/>
        <a:p>
          <a:endParaRPr lang="en-US"/>
        </a:p>
      </dgm:t>
    </dgm:pt>
    <dgm:pt modelId="{DCA7EE9D-5027-416E-819B-E89C942EA131}">
      <dgm:prSet/>
      <dgm:spPr>
        <a:solidFill>
          <a:schemeClr val="accent1"/>
        </a:solidFill>
      </dgm:spPr>
      <dgm:t>
        <a:bodyPr/>
        <a:lstStyle/>
        <a:p>
          <a:r>
            <a:rPr lang="de-DE" dirty="0"/>
            <a:t>Frau </a:t>
          </a:r>
          <a:r>
            <a:rPr lang="de-DE" dirty="0" err="1"/>
            <a:t>Gülich</a:t>
          </a:r>
          <a:endParaRPr lang="en-US" dirty="0"/>
        </a:p>
      </dgm:t>
    </dgm:pt>
    <dgm:pt modelId="{74F56862-9498-40B4-ACF5-02DC3ED0CE85}" type="parTrans" cxnId="{7512FC6E-9125-4B30-AD9D-F8C9CD608670}">
      <dgm:prSet/>
      <dgm:spPr/>
      <dgm:t>
        <a:bodyPr/>
        <a:lstStyle/>
        <a:p>
          <a:endParaRPr lang="en-US"/>
        </a:p>
      </dgm:t>
    </dgm:pt>
    <dgm:pt modelId="{AE15CC50-0A88-4282-AB03-4DD7D2A4E772}" type="sibTrans" cxnId="{7512FC6E-9125-4B30-AD9D-F8C9CD608670}">
      <dgm:prSet/>
      <dgm:spPr/>
      <dgm:t>
        <a:bodyPr/>
        <a:lstStyle/>
        <a:p>
          <a:endParaRPr lang="en-US"/>
        </a:p>
      </dgm:t>
    </dgm:pt>
    <dgm:pt modelId="{4345C2E9-C97F-4F3B-AFA5-029288A8F688}">
      <dgm:prSet/>
      <dgm:spPr>
        <a:solidFill>
          <a:schemeClr val="accent1"/>
        </a:solidFill>
      </dgm:spPr>
      <dgm:t>
        <a:bodyPr/>
        <a:lstStyle/>
        <a:p>
          <a:pPr>
            <a:spcAft>
              <a:spcPts val="0"/>
            </a:spcAft>
          </a:pPr>
          <a:r>
            <a:rPr lang="de-DE" dirty="0"/>
            <a:t>Frau</a:t>
          </a:r>
        </a:p>
        <a:p>
          <a:pPr>
            <a:spcAft>
              <a:spcPts val="0"/>
            </a:spcAft>
          </a:pPr>
          <a:r>
            <a:rPr lang="de-DE" dirty="0"/>
            <a:t>Heron</a:t>
          </a:r>
          <a:endParaRPr lang="en-US" dirty="0"/>
        </a:p>
      </dgm:t>
    </dgm:pt>
    <dgm:pt modelId="{90833B56-6C72-4AD0-8ADA-0E9B663D236F}" type="parTrans" cxnId="{D6E3B1A3-346A-4558-97C1-C387621AD9A3}">
      <dgm:prSet/>
      <dgm:spPr/>
      <dgm:t>
        <a:bodyPr/>
        <a:lstStyle/>
        <a:p>
          <a:endParaRPr lang="en-US"/>
        </a:p>
      </dgm:t>
    </dgm:pt>
    <dgm:pt modelId="{9DAD2ACC-B9B5-4A5D-BE4F-86AADE7ABF5C}" type="sibTrans" cxnId="{D6E3B1A3-346A-4558-97C1-C387621AD9A3}">
      <dgm:prSet/>
      <dgm:spPr/>
      <dgm:t>
        <a:bodyPr/>
        <a:lstStyle/>
        <a:p>
          <a:endParaRPr lang="en-US"/>
        </a:p>
      </dgm:t>
    </dgm:pt>
    <dgm:pt modelId="{8B6DC5C8-24FF-42F8-9332-B2E99AD06EC1}">
      <dgm:prSet/>
      <dgm:spPr>
        <a:solidFill>
          <a:schemeClr val="accent1"/>
        </a:solidFill>
      </dgm:spPr>
      <dgm:t>
        <a:bodyPr/>
        <a:lstStyle/>
        <a:p>
          <a:r>
            <a:rPr lang="de-DE" dirty="0"/>
            <a:t>Herr Simon</a:t>
          </a:r>
          <a:endParaRPr lang="en-US" dirty="0"/>
        </a:p>
      </dgm:t>
    </dgm:pt>
    <dgm:pt modelId="{4792CE76-8440-4BCD-BE62-30F61C8B5FAE}" type="parTrans" cxnId="{B4FB41F0-2175-40D0-9D1E-078FB41D6699}">
      <dgm:prSet/>
      <dgm:spPr/>
      <dgm:t>
        <a:bodyPr/>
        <a:lstStyle/>
        <a:p>
          <a:endParaRPr lang="en-US"/>
        </a:p>
      </dgm:t>
    </dgm:pt>
    <dgm:pt modelId="{00C68914-D8FE-4587-933B-33BE43E20A47}" type="sibTrans" cxnId="{B4FB41F0-2175-40D0-9D1E-078FB41D6699}">
      <dgm:prSet/>
      <dgm:spPr/>
      <dgm:t>
        <a:bodyPr/>
        <a:lstStyle/>
        <a:p>
          <a:endParaRPr lang="en-US"/>
        </a:p>
      </dgm:t>
    </dgm:pt>
    <dgm:pt modelId="{B3AD863B-7A71-4C0E-8693-9560811EBD9A}">
      <dgm:prSet/>
      <dgm:spPr>
        <a:solidFill>
          <a:schemeClr val="accent1"/>
        </a:solidFill>
      </dgm:spPr>
      <dgm:t>
        <a:bodyPr/>
        <a:lstStyle/>
        <a:p>
          <a:r>
            <a:rPr lang="de-DE" dirty="0"/>
            <a:t>Frau Brückmann</a:t>
          </a:r>
          <a:endParaRPr lang="en-US" dirty="0"/>
        </a:p>
      </dgm:t>
    </dgm:pt>
    <dgm:pt modelId="{17749A0F-45DF-4D07-914A-79B400769E85}" type="parTrans" cxnId="{6A362D33-DBA5-4179-B22B-B40107F08685}">
      <dgm:prSet/>
      <dgm:spPr/>
      <dgm:t>
        <a:bodyPr/>
        <a:lstStyle/>
        <a:p>
          <a:endParaRPr lang="en-US"/>
        </a:p>
      </dgm:t>
    </dgm:pt>
    <dgm:pt modelId="{EC1128EC-7611-4C29-AF3B-1248A909B028}" type="sibTrans" cxnId="{6A362D33-DBA5-4179-B22B-B40107F08685}">
      <dgm:prSet/>
      <dgm:spPr/>
      <dgm:t>
        <a:bodyPr/>
        <a:lstStyle/>
        <a:p>
          <a:endParaRPr lang="en-US"/>
        </a:p>
      </dgm:t>
    </dgm:pt>
    <dgm:pt modelId="{6A47A027-3F79-48F3-88CD-05051BCE8304}">
      <dgm:prSet/>
      <dgm:spPr>
        <a:solidFill>
          <a:schemeClr val="accent1"/>
        </a:solidFill>
      </dgm:spPr>
      <dgm:t>
        <a:bodyPr/>
        <a:lstStyle/>
        <a:p>
          <a:r>
            <a:rPr lang="de-DE" dirty="0"/>
            <a:t>Frau </a:t>
          </a:r>
          <a:r>
            <a:rPr lang="de-DE" dirty="0" err="1"/>
            <a:t>Halmai</a:t>
          </a:r>
          <a:endParaRPr lang="en-US" dirty="0"/>
        </a:p>
      </dgm:t>
    </dgm:pt>
    <dgm:pt modelId="{17249B8C-7A60-4665-AAC0-6FC0AF206C0A}" type="parTrans" cxnId="{3C22828F-570D-4586-925F-46274068F686}">
      <dgm:prSet/>
      <dgm:spPr/>
      <dgm:t>
        <a:bodyPr/>
        <a:lstStyle/>
        <a:p>
          <a:endParaRPr lang="en-US"/>
        </a:p>
      </dgm:t>
    </dgm:pt>
    <dgm:pt modelId="{8D18A9DC-9029-42F1-A204-F2B426361608}" type="sibTrans" cxnId="{3C22828F-570D-4586-925F-46274068F686}">
      <dgm:prSet/>
      <dgm:spPr/>
      <dgm:t>
        <a:bodyPr/>
        <a:lstStyle/>
        <a:p>
          <a:endParaRPr lang="en-US"/>
        </a:p>
      </dgm:t>
    </dgm:pt>
    <dgm:pt modelId="{072205D2-0315-47B2-A88D-FD865FF7D5FE}" type="pres">
      <dgm:prSet presAssocID="{24EE6F0D-0C3B-4C83-829C-E28EAABD6395}" presName="diagram" presStyleCnt="0">
        <dgm:presLayoutVars>
          <dgm:dir/>
          <dgm:resizeHandles val="exact"/>
        </dgm:presLayoutVars>
      </dgm:prSet>
      <dgm:spPr/>
    </dgm:pt>
    <dgm:pt modelId="{B34A9909-D721-44DA-9B1B-BBBA6B570756}" type="pres">
      <dgm:prSet presAssocID="{520AAA27-3FCB-48AE-9234-68A76079A743}" presName="node" presStyleLbl="node1" presStyleIdx="0" presStyleCnt="8">
        <dgm:presLayoutVars>
          <dgm:bulletEnabled val="1"/>
        </dgm:presLayoutVars>
      </dgm:prSet>
      <dgm:spPr/>
    </dgm:pt>
    <dgm:pt modelId="{2997FA4C-31E4-467B-BBBD-D2063CBA3BC9}" type="pres">
      <dgm:prSet presAssocID="{0B9FDF23-096A-4AC1-AEDE-13E852457A1D}" presName="sibTrans" presStyleCnt="0"/>
      <dgm:spPr/>
    </dgm:pt>
    <dgm:pt modelId="{FBAD6689-A85A-4DE5-AB2E-F82481389D2C}" type="pres">
      <dgm:prSet presAssocID="{ACC3EC0A-B162-4267-AD25-C6E015DF6D08}" presName="node" presStyleLbl="node1" presStyleIdx="1" presStyleCnt="8">
        <dgm:presLayoutVars>
          <dgm:bulletEnabled val="1"/>
        </dgm:presLayoutVars>
      </dgm:prSet>
      <dgm:spPr/>
    </dgm:pt>
    <dgm:pt modelId="{74D67B0F-D1AA-4E36-A134-5DB9D4959106}" type="pres">
      <dgm:prSet presAssocID="{25A1AE02-5301-40BD-9C48-95AEC9A54BFE}" presName="sibTrans" presStyleCnt="0"/>
      <dgm:spPr/>
    </dgm:pt>
    <dgm:pt modelId="{91819C4B-E2E6-4B05-BFF6-7C48BE813659}" type="pres">
      <dgm:prSet presAssocID="{C3D3E4C3-97B1-44F0-9BE7-6A53CA5D0289}" presName="node" presStyleLbl="node1" presStyleIdx="2" presStyleCnt="8">
        <dgm:presLayoutVars>
          <dgm:bulletEnabled val="1"/>
        </dgm:presLayoutVars>
      </dgm:prSet>
      <dgm:spPr/>
    </dgm:pt>
    <dgm:pt modelId="{22669626-3548-48F7-A181-332E46AD1417}" type="pres">
      <dgm:prSet presAssocID="{52494FCB-4547-4506-96BC-FD83C0625E95}" presName="sibTrans" presStyleCnt="0"/>
      <dgm:spPr/>
    </dgm:pt>
    <dgm:pt modelId="{AA57D75E-FB62-4D3F-A3E3-F1D184BF7FF4}" type="pres">
      <dgm:prSet presAssocID="{DCA7EE9D-5027-416E-819B-E89C942EA131}" presName="node" presStyleLbl="node1" presStyleIdx="3" presStyleCnt="8">
        <dgm:presLayoutVars>
          <dgm:bulletEnabled val="1"/>
        </dgm:presLayoutVars>
      </dgm:prSet>
      <dgm:spPr/>
    </dgm:pt>
    <dgm:pt modelId="{E0BCE513-25B2-480F-9391-EAA31C24F9E6}" type="pres">
      <dgm:prSet presAssocID="{AE15CC50-0A88-4282-AB03-4DD7D2A4E772}" presName="sibTrans" presStyleCnt="0"/>
      <dgm:spPr/>
    </dgm:pt>
    <dgm:pt modelId="{D683EEB2-719F-46A9-9640-2F719E8EDB7B}" type="pres">
      <dgm:prSet presAssocID="{4345C2E9-C97F-4F3B-AFA5-029288A8F688}" presName="node" presStyleLbl="node1" presStyleIdx="4" presStyleCnt="8">
        <dgm:presLayoutVars>
          <dgm:bulletEnabled val="1"/>
        </dgm:presLayoutVars>
      </dgm:prSet>
      <dgm:spPr/>
    </dgm:pt>
    <dgm:pt modelId="{7A7C46F8-F0AA-4626-9767-9AE5F647C6F0}" type="pres">
      <dgm:prSet presAssocID="{9DAD2ACC-B9B5-4A5D-BE4F-86AADE7ABF5C}" presName="sibTrans" presStyleCnt="0"/>
      <dgm:spPr/>
    </dgm:pt>
    <dgm:pt modelId="{F993303E-A489-42A0-B675-00AC0003F358}" type="pres">
      <dgm:prSet presAssocID="{8B6DC5C8-24FF-42F8-9332-B2E99AD06EC1}" presName="node" presStyleLbl="node1" presStyleIdx="5" presStyleCnt="8">
        <dgm:presLayoutVars>
          <dgm:bulletEnabled val="1"/>
        </dgm:presLayoutVars>
      </dgm:prSet>
      <dgm:spPr/>
    </dgm:pt>
    <dgm:pt modelId="{A244BA9A-AB12-48BB-8BB8-A6B76FA20884}" type="pres">
      <dgm:prSet presAssocID="{00C68914-D8FE-4587-933B-33BE43E20A47}" presName="sibTrans" presStyleCnt="0"/>
      <dgm:spPr/>
    </dgm:pt>
    <dgm:pt modelId="{EA168D81-D8E8-496B-863A-BA803A3E5E3C}" type="pres">
      <dgm:prSet presAssocID="{B3AD863B-7A71-4C0E-8693-9560811EBD9A}" presName="node" presStyleLbl="node1" presStyleIdx="6" presStyleCnt="8">
        <dgm:presLayoutVars>
          <dgm:bulletEnabled val="1"/>
        </dgm:presLayoutVars>
      </dgm:prSet>
      <dgm:spPr/>
    </dgm:pt>
    <dgm:pt modelId="{22CD67EA-E9B8-4E47-B792-B7879013E85E}" type="pres">
      <dgm:prSet presAssocID="{EC1128EC-7611-4C29-AF3B-1248A909B028}" presName="sibTrans" presStyleCnt="0"/>
      <dgm:spPr/>
    </dgm:pt>
    <dgm:pt modelId="{9CC0B2DB-DD9D-4FF6-9623-0E301848F439}" type="pres">
      <dgm:prSet presAssocID="{6A47A027-3F79-48F3-88CD-05051BCE8304}" presName="node" presStyleLbl="node1" presStyleIdx="7" presStyleCnt="8">
        <dgm:presLayoutVars>
          <dgm:bulletEnabled val="1"/>
        </dgm:presLayoutVars>
      </dgm:prSet>
      <dgm:spPr/>
    </dgm:pt>
  </dgm:ptLst>
  <dgm:cxnLst>
    <dgm:cxn modelId="{3F71752F-EBAA-491D-9036-7A9A6EB1F6CC}" type="presOf" srcId="{6A47A027-3F79-48F3-88CD-05051BCE8304}" destId="{9CC0B2DB-DD9D-4FF6-9623-0E301848F439}" srcOrd="0" destOrd="0" presId="urn:microsoft.com/office/officeart/2005/8/layout/default"/>
    <dgm:cxn modelId="{6A362D33-DBA5-4179-B22B-B40107F08685}" srcId="{24EE6F0D-0C3B-4C83-829C-E28EAABD6395}" destId="{B3AD863B-7A71-4C0E-8693-9560811EBD9A}" srcOrd="6" destOrd="0" parTransId="{17749A0F-45DF-4D07-914A-79B400769E85}" sibTransId="{EC1128EC-7611-4C29-AF3B-1248A909B028}"/>
    <dgm:cxn modelId="{99BB384C-A9C1-4399-B382-685EA882BB78}" type="presOf" srcId="{C3D3E4C3-97B1-44F0-9BE7-6A53CA5D0289}" destId="{91819C4B-E2E6-4B05-BFF6-7C48BE813659}" srcOrd="0" destOrd="0" presId="urn:microsoft.com/office/officeart/2005/8/layout/default"/>
    <dgm:cxn modelId="{7512FC6E-9125-4B30-AD9D-F8C9CD608670}" srcId="{24EE6F0D-0C3B-4C83-829C-E28EAABD6395}" destId="{DCA7EE9D-5027-416E-819B-E89C942EA131}" srcOrd="3" destOrd="0" parTransId="{74F56862-9498-40B4-ACF5-02DC3ED0CE85}" sibTransId="{AE15CC50-0A88-4282-AB03-4DD7D2A4E772}"/>
    <dgm:cxn modelId="{76C4074F-46E2-4B3A-87F8-A537B3A310BF}" type="presOf" srcId="{24EE6F0D-0C3B-4C83-829C-E28EAABD6395}" destId="{072205D2-0315-47B2-A88D-FD865FF7D5FE}" srcOrd="0" destOrd="0" presId="urn:microsoft.com/office/officeart/2005/8/layout/default"/>
    <dgm:cxn modelId="{ACF73352-0F78-4954-9A1F-E7506203D206}" type="presOf" srcId="{520AAA27-3FCB-48AE-9234-68A76079A743}" destId="{B34A9909-D721-44DA-9B1B-BBBA6B570756}" srcOrd="0" destOrd="0" presId="urn:microsoft.com/office/officeart/2005/8/layout/default"/>
    <dgm:cxn modelId="{379AEA54-8FD9-4484-9B1A-BA8A5D1B0007}" type="presOf" srcId="{4345C2E9-C97F-4F3B-AFA5-029288A8F688}" destId="{D683EEB2-719F-46A9-9640-2F719E8EDB7B}" srcOrd="0" destOrd="0" presId="urn:microsoft.com/office/officeart/2005/8/layout/default"/>
    <dgm:cxn modelId="{F96F3D75-9EF8-4AE7-B7D8-E9D6BAFF71AE}" srcId="{24EE6F0D-0C3B-4C83-829C-E28EAABD6395}" destId="{520AAA27-3FCB-48AE-9234-68A76079A743}" srcOrd="0" destOrd="0" parTransId="{FCE0F364-628F-4A07-BCCD-A52E54F7D366}" sibTransId="{0B9FDF23-096A-4AC1-AEDE-13E852457A1D}"/>
    <dgm:cxn modelId="{F0776378-E293-44AD-9D66-2F7BA187B078}" type="presOf" srcId="{ACC3EC0A-B162-4267-AD25-C6E015DF6D08}" destId="{FBAD6689-A85A-4DE5-AB2E-F82481389D2C}" srcOrd="0" destOrd="0" presId="urn:microsoft.com/office/officeart/2005/8/layout/default"/>
    <dgm:cxn modelId="{3C22828F-570D-4586-925F-46274068F686}" srcId="{24EE6F0D-0C3B-4C83-829C-E28EAABD6395}" destId="{6A47A027-3F79-48F3-88CD-05051BCE8304}" srcOrd="7" destOrd="0" parTransId="{17249B8C-7A60-4665-AAC0-6FC0AF206C0A}" sibTransId="{8D18A9DC-9029-42F1-A204-F2B426361608}"/>
    <dgm:cxn modelId="{97EBA190-6A8E-4463-B71E-AEF8012BAB40}" srcId="{24EE6F0D-0C3B-4C83-829C-E28EAABD6395}" destId="{C3D3E4C3-97B1-44F0-9BE7-6A53CA5D0289}" srcOrd="2" destOrd="0" parTransId="{2C075B9C-0E22-4A0C-AFEB-92702B008CDF}" sibTransId="{52494FCB-4547-4506-96BC-FD83C0625E95}"/>
    <dgm:cxn modelId="{D6E3B1A3-346A-4558-97C1-C387621AD9A3}" srcId="{24EE6F0D-0C3B-4C83-829C-E28EAABD6395}" destId="{4345C2E9-C97F-4F3B-AFA5-029288A8F688}" srcOrd="4" destOrd="0" parTransId="{90833B56-6C72-4AD0-8ADA-0E9B663D236F}" sibTransId="{9DAD2ACC-B9B5-4A5D-BE4F-86AADE7ABF5C}"/>
    <dgm:cxn modelId="{3889E1AA-0094-424C-94B2-45A0B241A5BE}" srcId="{24EE6F0D-0C3B-4C83-829C-E28EAABD6395}" destId="{ACC3EC0A-B162-4267-AD25-C6E015DF6D08}" srcOrd="1" destOrd="0" parTransId="{9291C83F-5A36-4A60-92C3-D55BBDB667AB}" sibTransId="{25A1AE02-5301-40BD-9C48-95AEC9A54BFE}"/>
    <dgm:cxn modelId="{708757B4-904D-4DC8-9B6D-1AC2FDB92FB8}" type="presOf" srcId="{8B6DC5C8-24FF-42F8-9332-B2E99AD06EC1}" destId="{F993303E-A489-42A0-B675-00AC0003F358}" srcOrd="0" destOrd="0" presId="urn:microsoft.com/office/officeart/2005/8/layout/default"/>
    <dgm:cxn modelId="{9D7DC9E3-6738-4958-8098-0CCFA74D3E75}" type="presOf" srcId="{B3AD863B-7A71-4C0E-8693-9560811EBD9A}" destId="{EA168D81-D8E8-496B-863A-BA803A3E5E3C}" srcOrd="0" destOrd="0" presId="urn:microsoft.com/office/officeart/2005/8/layout/default"/>
    <dgm:cxn modelId="{B4FB41F0-2175-40D0-9D1E-078FB41D6699}" srcId="{24EE6F0D-0C3B-4C83-829C-E28EAABD6395}" destId="{8B6DC5C8-24FF-42F8-9332-B2E99AD06EC1}" srcOrd="5" destOrd="0" parTransId="{4792CE76-8440-4BCD-BE62-30F61C8B5FAE}" sibTransId="{00C68914-D8FE-4587-933B-33BE43E20A47}"/>
    <dgm:cxn modelId="{4312D4F2-6930-488A-A729-2D291CF799DB}" type="presOf" srcId="{DCA7EE9D-5027-416E-819B-E89C942EA131}" destId="{AA57D75E-FB62-4D3F-A3E3-F1D184BF7FF4}" srcOrd="0" destOrd="0" presId="urn:microsoft.com/office/officeart/2005/8/layout/default"/>
    <dgm:cxn modelId="{25404CFF-5550-42B5-8C5D-2E5EB204F6F9}" type="presParOf" srcId="{072205D2-0315-47B2-A88D-FD865FF7D5FE}" destId="{B34A9909-D721-44DA-9B1B-BBBA6B570756}" srcOrd="0" destOrd="0" presId="urn:microsoft.com/office/officeart/2005/8/layout/default"/>
    <dgm:cxn modelId="{896F9113-E9AB-4ABD-90C7-280D784EE848}" type="presParOf" srcId="{072205D2-0315-47B2-A88D-FD865FF7D5FE}" destId="{2997FA4C-31E4-467B-BBBD-D2063CBA3BC9}" srcOrd="1" destOrd="0" presId="urn:microsoft.com/office/officeart/2005/8/layout/default"/>
    <dgm:cxn modelId="{1E414EE3-AA33-4888-A1F4-1A65869E2E3E}" type="presParOf" srcId="{072205D2-0315-47B2-A88D-FD865FF7D5FE}" destId="{FBAD6689-A85A-4DE5-AB2E-F82481389D2C}" srcOrd="2" destOrd="0" presId="urn:microsoft.com/office/officeart/2005/8/layout/default"/>
    <dgm:cxn modelId="{739815F4-4C4B-4E1D-8D14-3A6D73B81286}" type="presParOf" srcId="{072205D2-0315-47B2-A88D-FD865FF7D5FE}" destId="{74D67B0F-D1AA-4E36-A134-5DB9D4959106}" srcOrd="3" destOrd="0" presId="urn:microsoft.com/office/officeart/2005/8/layout/default"/>
    <dgm:cxn modelId="{D9A06D47-B975-4D69-812B-882B76E3E951}" type="presParOf" srcId="{072205D2-0315-47B2-A88D-FD865FF7D5FE}" destId="{91819C4B-E2E6-4B05-BFF6-7C48BE813659}" srcOrd="4" destOrd="0" presId="urn:microsoft.com/office/officeart/2005/8/layout/default"/>
    <dgm:cxn modelId="{CE7BE69C-1AC3-4720-B466-C43C05384AC1}" type="presParOf" srcId="{072205D2-0315-47B2-A88D-FD865FF7D5FE}" destId="{22669626-3548-48F7-A181-332E46AD1417}" srcOrd="5" destOrd="0" presId="urn:microsoft.com/office/officeart/2005/8/layout/default"/>
    <dgm:cxn modelId="{24356F06-9894-4731-A80C-5BA56FBCFE38}" type="presParOf" srcId="{072205D2-0315-47B2-A88D-FD865FF7D5FE}" destId="{AA57D75E-FB62-4D3F-A3E3-F1D184BF7FF4}" srcOrd="6" destOrd="0" presId="urn:microsoft.com/office/officeart/2005/8/layout/default"/>
    <dgm:cxn modelId="{8994156C-3286-48B7-B9AC-132E8B61D782}" type="presParOf" srcId="{072205D2-0315-47B2-A88D-FD865FF7D5FE}" destId="{E0BCE513-25B2-480F-9391-EAA31C24F9E6}" srcOrd="7" destOrd="0" presId="urn:microsoft.com/office/officeart/2005/8/layout/default"/>
    <dgm:cxn modelId="{A246BEE5-F8E1-4E9F-A740-E82EAF2A71A0}" type="presParOf" srcId="{072205D2-0315-47B2-A88D-FD865FF7D5FE}" destId="{D683EEB2-719F-46A9-9640-2F719E8EDB7B}" srcOrd="8" destOrd="0" presId="urn:microsoft.com/office/officeart/2005/8/layout/default"/>
    <dgm:cxn modelId="{0B7A0E6B-4F0F-45B7-BAFD-685F41DA26DF}" type="presParOf" srcId="{072205D2-0315-47B2-A88D-FD865FF7D5FE}" destId="{7A7C46F8-F0AA-4626-9767-9AE5F647C6F0}" srcOrd="9" destOrd="0" presId="urn:microsoft.com/office/officeart/2005/8/layout/default"/>
    <dgm:cxn modelId="{8D5A7C83-260B-4181-AA1B-25ED933ACA9B}" type="presParOf" srcId="{072205D2-0315-47B2-A88D-FD865FF7D5FE}" destId="{F993303E-A489-42A0-B675-00AC0003F358}" srcOrd="10" destOrd="0" presId="urn:microsoft.com/office/officeart/2005/8/layout/default"/>
    <dgm:cxn modelId="{60A71A15-AF05-42D4-93EB-2ACB8FE77460}" type="presParOf" srcId="{072205D2-0315-47B2-A88D-FD865FF7D5FE}" destId="{A244BA9A-AB12-48BB-8BB8-A6B76FA20884}" srcOrd="11" destOrd="0" presId="urn:microsoft.com/office/officeart/2005/8/layout/default"/>
    <dgm:cxn modelId="{CD30863C-75A5-439A-B7C7-D4477A22D0AF}" type="presParOf" srcId="{072205D2-0315-47B2-A88D-FD865FF7D5FE}" destId="{EA168D81-D8E8-496B-863A-BA803A3E5E3C}" srcOrd="12" destOrd="0" presId="urn:microsoft.com/office/officeart/2005/8/layout/default"/>
    <dgm:cxn modelId="{2BFF8FD0-953C-4F11-A13C-BE57F2F47C7C}" type="presParOf" srcId="{072205D2-0315-47B2-A88D-FD865FF7D5FE}" destId="{22CD67EA-E9B8-4E47-B792-B7879013E85E}" srcOrd="13" destOrd="0" presId="urn:microsoft.com/office/officeart/2005/8/layout/default"/>
    <dgm:cxn modelId="{090E5D72-C015-4DEA-A3A0-0F32ACA991D3}" type="presParOf" srcId="{072205D2-0315-47B2-A88D-FD865FF7D5FE}" destId="{9CC0B2DB-DD9D-4FF6-9623-0E301848F439}" srcOrd="14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A9909-D721-44DA-9B1B-BBBA6B570756}">
      <dsp:nvSpPr>
        <dsp:cNvPr id="0" name=""/>
        <dsp:cNvSpPr/>
      </dsp:nvSpPr>
      <dsp:spPr>
        <a:xfrm>
          <a:off x="542585" y="1493"/>
          <a:ext cx="1625560" cy="975336"/>
        </a:xfrm>
        <a:prstGeom prst="rect">
          <a:avLst/>
        </a:prstGeom>
        <a:solidFill>
          <a:schemeClr val="accent1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Herr Klugius</a:t>
          </a:r>
          <a:endParaRPr lang="en-US" sz="2200" kern="1200" dirty="0"/>
        </a:p>
      </dsp:txBody>
      <dsp:txXfrm>
        <a:off x="542585" y="1493"/>
        <a:ext cx="1625560" cy="975336"/>
      </dsp:txXfrm>
    </dsp:sp>
    <dsp:sp modelId="{FBAD6689-A85A-4DE5-AB2E-F82481389D2C}">
      <dsp:nvSpPr>
        <dsp:cNvPr id="0" name=""/>
        <dsp:cNvSpPr/>
      </dsp:nvSpPr>
      <dsp:spPr>
        <a:xfrm>
          <a:off x="2330702" y="1493"/>
          <a:ext cx="1625560" cy="975336"/>
        </a:xfrm>
        <a:prstGeom prst="rect">
          <a:avLst/>
        </a:prstGeom>
        <a:solidFill>
          <a:schemeClr val="accent1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2200" kern="1200" dirty="0"/>
            <a:t>Herr</a:t>
          </a:r>
        </a:p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2200" kern="1200" dirty="0"/>
            <a:t>Paus</a:t>
          </a:r>
          <a:endParaRPr lang="en-US" sz="2200" kern="1200" dirty="0"/>
        </a:p>
      </dsp:txBody>
      <dsp:txXfrm>
        <a:off x="2330702" y="1493"/>
        <a:ext cx="1625560" cy="975336"/>
      </dsp:txXfrm>
    </dsp:sp>
    <dsp:sp modelId="{91819C4B-E2E6-4B05-BFF6-7C48BE813659}">
      <dsp:nvSpPr>
        <dsp:cNvPr id="0" name=""/>
        <dsp:cNvSpPr/>
      </dsp:nvSpPr>
      <dsp:spPr>
        <a:xfrm>
          <a:off x="542585" y="1139385"/>
          <a:ext cx="1625560" cy="975336"/>
        </a:xfrm>
        <a:prstGeom prst="rect">
          <a:avLst/>
        </a:prstGeom>
        <a:solidFill>
          <a:schemeClr val="accent1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Frau Thomsen</a:t>
          </a:r>
          <a:endParaRPr lang="en-US" sz="2200" kern="1200" dirty="0"/>
        </a:p>
      </dsp:txBody>
      <dsp:txXfrm>
        <a:off x="542585" y="1139385"/>
        <a:ext cx="1625560" cy="975336"/>
      </dsp:txXfrm>
    </dsp:sp>
    <dsp:sp modelId="{AA57D75E-FB62-4D3F-A3E3-F1D184BF7FF4}">
      <dsp:nvSpPr>
        <dsp:cNvPr id="0" name=""/>
        <dsp:cNvSpPr/>
      </dsp:nvSpPr>
      <dsp:spPr>
        <a:xfrm>
          <a:off x="2330702" y="1139385"/>
          <a:ext cx="1625560" cy="975336"/>
        </a:xfrm>
        <a:prstGeom prst="rect">
          <a:avLst/>
        </a:prstGeom>
        <a:solidFill>
          <a:schemeClr val="accent1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Frau </a:t>
          </a:r>
          <a:r>
            <a:rPr lang="de-DE" sz="2200" kern="1200" dirty="0" err="1"/>
            <a:t>Gülich</a:t>
          </a:r>
          <a:endParaRPr lang="en-US" sz="2200" kern="1200" dirty="0"/>
        </a:p>
      </dsp:txBody>
      <dsp:txXfrm>
        <a:off x="2330702" y="1139385"/>
        <a:ext cx="1625560" cy="975336"/>
      </dsp:txXfrm>
    </dsp:sp>
    <dsp:sp modelId="{D683EEB2-719F-46A9-9640-2F719E8EDB7B}">
      <dsp:nvSpPr>
        <dsp:cNvPr id="0" name=""/>
        <dsp:cNvSpPr/>
      </dsp:nvSpPr>
      <dsp:spPr>
        <a:xfrm>
          <a:off x="542585" y="2277278"/>
          <a:ext cx="1625560" cy="975336"/>
        </a:xfrm>
        <a:prstGeom prst="rect">
          <a:avLst/>
        </a:prstGeom>
        <a:solidFill>
          <a:schemeClr val="accent1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2200" kern="1200" dirty="0"/>
            <a:t>Frau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de-DE" sz="2200" kern="1200" dirty="0"/>
            <a:t>Heron</a:t>
          </a:r>
          <a:endParaRPr lang="en-US" sz="2200" kern="1200" dirty="0"/>
        </a:p>
      </dsp:txBody>
      <dsp:txXfrm>
        <a:off x="542585" y="2277278"/>
        <a:ext cx="1625560" cy="975336"/>
      </dsp:txXfrm>
    </dsp:sp>
    <dsp:sp modelId="{F993303E-A489-42A0-B675-00AC0003F358}">
      <dsp:nvSpPr>
        <dsp:cNvPr id="0" name=""/>
        <dsp:cNvSpPr/>
      </dsp:nvSpPr>
      <dsp:spPr>
        <a:xfrm>
          <a:off x="2330702" y="2277278"/>
          <a:ext cx="1625560" cy="975336"/>
        </a:xfrm>
        <a:prstGeom prst="rect">
          <a:avLst/>
        </a:prstGeom>
        <a:solidFill>
          <a:schemeClr val="accent1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Herr Simon</a:t>
          </a:r>
          <a:endParaRPr lang="en-US" sz="2200" kern="1200" dirty="0"/>
        </a:p>
      </dsp:txBody>
      <dsp:txXfrm>
        <a:off x="2330702" y="2277278"/>
        <a:ext cx="1625560" cy="975336"/>
      </dsp:txXfrm>
    </dsp:sp>
    <dsp:sp modelId="{EA168D81-D8E8-496B-863A-BA803A3E5E3C}">
      <dsp:nvSpPr>
        <dsp:cNvPr id="0" name=""/>
        <dsp:cNvSpPr/>
      </dsp:nvSpPr>
      <dsp:spPr>
        <a:xfrm>
          <a:off x="542585" y="3415170"/>
          <a:ext cx="1625560" cy="975336"/>
        </a:xfrm>
        <a:prstGeom prst="rect">
          <a:avLst/>
        </a:prstGeom>
        <a:solidFill>
          <a:schemeClr val="accent1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Frau Brückmann</a:t>
          </a:r>
          <a:endParaRPr lang="en-US" sz="2200" kern="1200" dirty="0"/>
        </a:p>
      </dsp:txBody>
      <dsp:txXfrm>
        <a:off x="542585" y="3415170"/>
        <a:ext cx="1625560" cy="975336"/>
      </dsp:txXfrm>
    </dsp:sp>
    <dsp:sp modelId="{9CC0B2DB-DD9D-4FF6-9623-0E301848F439}">
      <dsp:nvSpPr>
        <dsp:cNvPr id="0" name=""/>
        <dsp:cNvSpPr/>
      </dsp:nvSpPr>
      <dsp:spPr>
        <a:xfrm>
          <a:off x="2330702" y="3415170"/>
          <a:ext cx="1625560" cy="975336"/>
        </a:xfrm>
        <a:prstGeom prst="rect">
          <a:avLst/>
        </a:prstGeom>
        <a:solidFill>
          <a:schemeClr val="accent1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Frau </a:t>
          </a:r>
          <a:r>
            <a:rPr lang="de-DE" sz="2200" kern="1200" dirty="0" err="1"/>
            <a:t>Halmai</a:t>
          </a:r>
          <a:endParaRPr lang="en-US" sz="2200" kern="1200" dirty="0"/>
        </a:p>
      </dsp:txBody>
      <dsp:txXfrm>
        <a:off x="2330702" y="3415170"/>
        <a:ext cx="1625560" cy="975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15:55:39.539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0,'7117'0'0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15:55:49.4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189 0 24575,'5'2'0,"0"1"0,0-1 0,0 1 0,0 0 0,0 0 0,-1 0 0,1 0 0,-1 1 0,0 0 0,0 0 0,0 0 0,5 8 0,4 2 0,62 57 0,-38-36 0,0 1 0,35 46 0,-31-18 0,-31-46 0,0 0 0,2-2 0,13 17 0,-3-5 0,-1 0 0,30 57 0,-32-54 0,-12-17 0,14 19 0,-1 2 0,-2 0 0,-2 1 0,19 59 0,-29-75 0,1 0 0,1 0 0,15 25 0,-13-27 0,-1 2 0,0-1 0,8 31 0,7 34 0,66 152 0,-82-214 0,-2 0 0,0 0 0,-1 0 0,1 24 0,-2-19 0,1 0 0,11 34 0,-6-35 0,-1 0 0,-2 1 0,0-1 0,-2 2 0,-1-1 0,1 38 0,-2-1 0,18 111 0,-10-110 0,3 99 0,1 7 0,-5-78 0,19 92 0,-10-76 0,9 118 0,-18-126 0,5 107 0,-14-87 0,-4 107 0,-1-198 0,-2-1 0,-2 0 0,-14 38 0,10-31 0,-11 50 0,0-14 0,17-58 0,0 0 0,2 0 0,-5 23 0,-24 139 0,-1-64 0,20-74 0,-7 40 0,-7 70 0,25-130 0,-1-1 0,-1 1 0,-1-1 0,-14 30 0,-12 38 0,24-58 0,-2 0 0,0 0 0,-2-1 0,-26 44 0,-75 92 0,37-57 0,65-88 0,-1-2 0,0 1 0,-1-2 0,-1 0 0,0 0 0,-1-1 0,-1-1 0,0 0 0,0-2 0,-1 1 0,0-2 0,-1 0 0,-30 9 0,-15-3 0,0 2 0,-82 35 0,128-45 34,0-2-1,0 0 0,-30 5 1,-31 8-1533,60-10-5327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15:55:51.9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24575,'1'9'0,"1"1"0,0 0 0,0-1 0,1 1 0,1-1 0,-1 0 0,2 0 0,8 15 0,10 24 0,3 19-227,-3 1-1,-3 2 1,-4 0-1,-2 0 1,5 91-1,-18-137-6598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9-10T15:55:53.3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28 24575,'7'-3'0,"-1"-1"0,1 1 0,0 1 0,1-1 0,-1 1 0,0 1 0,1-1 0,-1 1 0,1 0 0,-1 1 0,1 0 0,7 1 0,5-2 0,588-4 0,-329 8 0,-255-3-1365,-3 0-5461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23C1A-DA50-4C1A-B459-8CDE11258F56}" type="datetimeFigureOut">
              <a:rPr lang="de-DE" smtClean="0"/>
              <a:t>10.09.2025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FD7FD-DED8-454D-AB62-8423AF5747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9004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C214FB-424B-4712-9AF5-81AD334186C6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7849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51AE-356A-429D-A50E-1277CE0C52BA}" type="datetimeFigureOut">
              <a:rPr lang="de-DE" smtClean="0"/>
              <a:t>10.09.2025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2C38D7-E968-4A4B-84B6-39F3FC4858EC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51AE-356A-429D-A50E-1277CE0C52BA}" type="datetimeFigureOut">
              <a:rPr lang="de-DE" smtClean="0"/>
              <a:t>10.09.2025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38D7-E968-4A4B-84B6-39F3FC4858EC}" type="slidenum">
              <a:rPr lang="de-DE" smtClean="0"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Gerade Verbindung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D2C38D7-E968-4A4B-84B6-39F3FC4858EC}" type="slidenum">
              <a:rPr lang="de-DE" smtClean="0"/>
              <a:t>‹Nr.›</a:t>
            </a:fld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51AE-356A-429D-A50E-1277CE0C52BA}" type="datetimeFigureOut">
              <a:rPr lang="de-DE" smtClean="0"/>
              <a:t>10.09.2025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pPr/>
              <a:t>9/10/2025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1044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D55C-366C-4E64-B640-2C35D164A2BA}" type="datetimeFigureOut">
              <a:rPr lang="de-DE" smtClean="0"/>
              <a:pPr/>
              <a:t>10.09.2025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757E-7D51-46C7-856D-A0DDF62F30C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348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D55C-366C-4E64-B640-2C35D164A2BA}" type="datetimeFigureOut">
              <a:rPr lang="de-DE" smtClean="0"/>
              <a:pPr/>
              <a:t>10.09.2025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757E-7D51-46C7-856D-A0DDF62F30C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6078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D55C-366C-4E64-B640-2C35D164A2BA}" type="datetimeFigureOut">
              <a:rPr lang="de-DE" smtClean="0"/>
              <a:pPr/>
              <a:t>10.09.2025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757E-7D51-46C7-856D-A0DDF62F30C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011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D55C-366C-4E64-B640-2C35D164A2BA}" type="datetimeFigureOut">
              <a:rPr lang="de-DE" smtClean="0"/>
              <a:pPr/>
              <a:t>10.09.2025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757E-7D51-46C7-856D-A0DDF62F30C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31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D55C-366C-4E64-B640-2C35D164A2BA}" type="datetimeFigureOut">
              <a:rPr lang="de-DE" smtClean="0"/>
              <a:pPr/>
              <a:t>10.09.2025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757E-7D51-46C7-856D-A0DDF62F30C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957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D55C-366C-4E64-B640-2C35D164A2BA}" type="datetimeFigureOut">
              <a:rPr lang="de-DE" smtClean="0"/>
              <a:pPr/>
              <a:t>10.09.2025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757E-7D51-46C7-856D-A0DDF62F30C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819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D55C-366C-4E64-B640-2C35D164A2BA}" type="datetimeFigureOut">
              <a:rPr lang="de-DE" smtClean="0"/>
              <a:pPr/>
              <a:t>10.09.2025</a:t>
            </a:fld>
            <a:endParaRPr lang="de-D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de-D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757E-7D51-46C7-856D-A0DDF62F30C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4074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51AE-356A-429D-A50E-1277CE0C52BA}" type="datetimeFigureOut">
              <a:rPr lang="de-DE" smtClean="0"/>
              <a:t>10.09.2025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D2C38D7-E968-4A4B-84B6-39F3FC4858EC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85E7D55C-366C-4E64-B640-2C35D164A2BA}" type="datetimeFigureOut">
              <a:rPr lang="de-DE" smtClean="0"/>
              <a:pPr/>
              <a:t>10.09.2025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de-DE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757E-7D51-46C7-856D-A0DDF62F30C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157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D55C-366C-4E64-B640-2C35D164A2BA}" type="datetimeFigureOut">
              <a:rPr lang="de-DE" smtClean="0"/>
              <a:pPr/>
              <a:t>10.09.2025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757E-7D51-46C7-856D-A0DDF62F30C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351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7D55C-366C-4E64-B640-2C35D164A2BA}" type="datetimeFigureOut">
              <a:rPr lang="de-DE" smtClean="0"/>
              <a:pPr/>
              <a:t>10.09.2025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757E-7D51-46C7-856D-A0DDF62F30C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59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htec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51AE-356A-429D-A50E-1277CE0C52BA}" type="datetimeFigureOut">
              <a:rPr lang="de-DE" smtClean="0"/>
              <a:t>10.09.2025</a:t>
            </a:fld>
            <a:endParaRPr lang="de-DE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2C38D7-E968-4A4B-84B6-39F3FC4858EC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FB451AE-356A-429D-A50E-1277CE0C52BA}" type="datetimeFigureOut">
              <a:rPr lang="de-DE" smtClean="0"/>
              <a:t>10.09.2025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C38D7-E968-4A4B-84B6-39F3FC4858EC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Gerade Verbindung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Inhaltsplatzhalt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erade Verbindung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htec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htec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51AE-356A-429D-A50E-1277CE0C52BA}" type="datetimeFigureOut">
              <a:rPr lang="de-DE" smtClean="0"/>
              <a:t>10.09.2025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de-DE"/>
          </a:p>
        </p:txBody>
      </p:sp>
      <p:sp>
        <p:nvSpPr>
          <p:cNvPr id="15" name="Gerade Verbindung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Inhaltsplatzhalt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26" name="Inhaltsplatzhalt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D2C38D7-E968-4A4B-84B6-39F3FC4858EC}" type="slidenum">
              <a:rPr lang="de-DE" smtClean="0"/>
              <a:t>‹Nr.›</a:t>
            </a:fld>
            <a:endParaRPr lang="de-DE"/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51AE-356A-429D-A50E-1277CE0C52BA}" type="datetimeFigureOut">
              <a:rPr lang="de-DE" smtClean="0"/>
              <a:t>10.09.2025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D2C38D7-E968-4A4B-84B6-39F3FC4858E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htec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51AE-356A-429D-A50E-1277CE0C52BA}" type="datetimeFigureOut">
              <a:rPr lang="de-DE" smtClean="0"/>
              <a:t>10.09.2025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D2C38D7-E968-4A4B-84B6-39F3FC4858E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htec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Inhaltsplatzhalt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2C38D7-E968-4A4B-84B6-39F3FC4858EC}" type="slidenum">
              <a:rPr lang="de-DE" smtClean="0"/>
              <a:t>‹Nr.›</a:t>
            </a:fld>
            <a:endParaRPr lang="de-DE"/>
          </a:p>
        </p:txBody>
      </p:sp>
      <p:sp>
        <p:nvSpPr>
          <p:cNvPr id="21" name="Rechtec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451AE-356A-429D-A50E-1277CE0C52BA}" type="datetimeFigureOut">
              <a:rPr lang="de-DE" smtClean="0"/>
              <a:t>10.09.2025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erade Verbindung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ec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htec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D2C38D7-E968-4A4B-84B6-39F3FC4858EC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Textmasterformat bearbeiten</a:t>
            </a:r>
          </a:p>
        </p:txBody>
      </p:sp>
      <p:sp>
        <p:nvSpPr>
          <p:cNvPr id="22" name="Rechtec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FB451AE-356A-429D-A50E-1277CE0C52BA}" type="datetimeFigureOut">
              <a:rPr lang="de-DE" smtClean="0"/>
              <a:t>10.09.2025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ec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ec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FB451AE-356A-429D-A50E-1277CE0C52BA}" type="datetimeFigureOut">
              <a:rPr lang="de-DE" smtClean="0"/>
              <a:t>10.09.2025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Gerade Verbindung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D2C38D7-E968-4A4B-84B6-39F3FC4858EC}" type="slidenum">
              <a:rPr lang="de-DE" smtClean="0"/>
              <a:t>‹Nr.›</a:t>
            </a:fld>
            <a:endParaRPr lang="de-DE"/>
          </a:p>
        </p:txBody>
      </p:sp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85E7D55C-366C-4E64-B640-2C35D164A2BA}" type="datetimeFigureOut">
              <a:rPr lang="de-DE" smtClean="0"/>
              <a:pPr/>
              <a:t>10.09.2025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EF1757E-7D51-46C7-856D-A0DDF62F30C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769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customXml" Target="../ink/ink2.xml"/><Relationship Id="rId12" Type="http://schemas.openxmlformats.org/officeDocument/2006/relationships/image" Target="../media/image18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customXml" Target="../ink/ink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s.office.com/Pages/DesignPageV2.aspx?subpage=design&amp;FormId=981fN3kN-k-9PnHdRRF_BxLLI7BtBCBPv2jNDO0YXzNURVQ3TkVMQ1JSSURYVjZWVlFWQzQ3NjZQWi4u&amp;Token=4a7b338211c04759a145cb8a93f503eb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85449" y="3501008"/>
            <a:ext cx="7772400" cy="1752600"/>
          </a:xfrm>
        </p:spPr>
        <p:txBody>
          <a:bodyPr>
            <a:normAutofit fontScale="90000"/>
          </a:bodyPr>
          <a:lstStyle/>
          <a:p>
            <a:r>
              <a:rPr lang="de-DE" dirty="0"/>
              <a:t>Herzlich Willkommen </a:t>
            </a:r>
            <a:br>
              <a:rPr lang="de-DE" dirty="0"/>
            </a:br>
            <a:r>
              <a:rPr lang="de-DE" dirty="0"/>
              <a:t>zur ersten</a:t>
            </a:r>
            <a:br>
              <a:rPr lang="de-DE" dirty="0"/>
            </a:br>
            <a:r>
              <a:rPr lang="de-DE" dirty="0"/>
              <a:t>Pflegschaftssitzung der Q1</a:t>
            </a:r>
          </a:p>
        </p:txBody>
      </p:sp>
      <p:pic>
        <p:nvPicPr>
          <p:cNvPr id="4" name="Picture 2" descr="asglogob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44408" y="332656"/>
            <a:ext cx="626883" cy="58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0532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86C360-BE90-9AB6-E391-2323EFC34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68152"/>
          </a:xfrm>
        </p:spPr>
        <p:txBody>
          <a:bodyPr>
            <a:normAutofit fontScale="90000"/>
          </a:bodyPr>
          <a:lstStyle/>
          <a:p>
            <a:r>
              <a:rPr lang="de-DE" dirty="0"/>
              <a:t>Verfahren bei Versäumnis des Nachschreibtermins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A050DC5-F6E8-6C28-DD34-9B449F892F71}"/>
              </a:ext>
            </a:extLst>
          </p:cNvPr>
          <p:cNvSpPr txBox="1"/>
          <p:nvPr/>
        </p:nvSpPr>
        <p:spPr>
          <a:xfrm>
            <a:off x="1043608" y="2828835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>
                <a:solidFill>
                  <a:schemeClr val="accent1"/>
                </a:solidFill>
              </a:rPr>
              <a:t>!WICHTIG!</a:t>
            </a:r>
          </a:p>
          <a:p>
            <a:endParaRPr lang="de-DE" dirty="0"/>
          </a:p>
          <a:p>
            <a:r>
              <a:rPr lang="de-DE" dirty="0"/>
              <a:t>Wird ein </a:t>
            </a:r>
            <a:r>
              <a:rPr lang="de-DE" dirty="0">
                <a:solidFill>
                  <a:schemeClr val="accent1"/>
                </a:solidFill>
              </a:rPr>
              <a:t>Nachschreibtermin wiederholt versäumt</a:t>
            </a:r>
            <a:r>
              <a:rPr lang="de-DE" dirty="0"/>
              <a:t>, ist der Fachlehrer berechtigt, die Nachschrift spontan anzusetzen.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7134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2F9C0B-E12C-56FB-4826-9A8A2379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Weg zum Abitur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F0E4DFFE-F639-5279-D6D2-D0ECFE7EB7AE}"/>
              </a:ext>
            </a:extLst>
          </p:cNvPr>
          <p:cNvSpPr txBox="1"/>
          <p:nvPr/>
        </p:nvSpPr>
        <p:spPr>
          <a:xfrm>
            <a:off x="1332000" y="6021288"/>
            <a:ext cx="6480000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dirty="0"/>
              <a:t>Einführungsphase</a:t>
            </a: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EAC4692-F14A-BA17-F4C8-709FEB90565B}"/>
              </a:ext>
            </a:extLst>
          </p:cNvPr>
          <p:cNvSpPr txBox="1"/>
          <p:nvPr/>
        </p:nvSpPr>
        <p:spPr>
          <a:xfrm>
            <a:off x="1332000" y="5404959"/>
            <a:ext cx="648000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dirty="0"/>
              <a:t>Versetzung: Mittlerer Schulabschluss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B0172AF-37A8-A3BF-C7D4-657F4853FC22}"/>
              </a:ext>
            </a:extLst>
          </p:cNvPr>
          <p:cNvSpPr txBox="1"/>
          <p:nvPr/>
        </p:nvSpPr>
        <p:spPr>
          <a:xfrm>
            <a:off x="972000" y="4368773"/>
            <a:ext cx="7200000" cy="7848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lang="de-DE" sz="2000" dirty="0"/>
              <a:t>2. Jahr der Qualifikationsphase </a:t>
            </a:r>
          </a:p>
          <a:p>
            <a:r>
              <a:rPr lang="de-DE" sz="2000" dirty="0"/>
              <a:t>1. </a:t>
            </a:r>
            <a:r>
              <a:rPr lang="de-DE" sz="2000" dirty="0">
                <a:solidFill>
                  <a:srgbClr val="00B050"/>
                </a:solidFill>
              </a:rPr>
              <a:t>Jahr der Qualifikationsphase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6AD99E3-4742-EFE4-6F6D-1055663B850C}"/>
              </a:ext>
            </a:extLst>
          </p:cNvPr>
          <p:cNvSpPr txBox="1"/>
          <p:nvPr/>
        </p:nvSpPr>
        <p:spPr>
          <a:xfrm>
            <a:off x="612000" y="3746921"/>
            <a:ext cx="7920000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de-DE" sz="2000" dirty="0"/>
              <a:t>Zulassung zu den Abiturprüfungen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0FE6C69A-25BE-B24F-EA2C-4B2FB2B6FA5D}"/>
              </a:ext>
            </a:extLst>
          </p:cNvPr>
          <p:cNvSpPr txBox="1"/>
          <p:nvPr/>
        </p:nvSpPr>
        <p:spPr>
          <a:xfrm>
            <a:off x="612000" y="3064911"/>
            <a:ext cx="7920000" cy="4001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de-DE" sz="2000" dirty="0"/>
              <a:t>Abiturprüfungen 					</a:t>
            </a:r>
            <a:r>
              <a:rPr lang="de-DE" sz="2000" b="1" dirty="0"/>
              <a:t>(Block II)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B26E062-1969-744F-AA28-C1E6FBE0F7F0}"/>
              </a:ext>
            </a:extLst>
          </p:cNvPr>
          <p:cNvSpPr txBox="1"/>
          <p:nvPr/>
        </p:nvSpPr>
        <p:spPr>
          <a:xfrm>
            <a:off x="432000" y="2187750"/>
            <a:ext cx="82800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rgbClr val="C00000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de-DE" sz="2800" dirty="0"/>
              <a:t>Abiturzeugnis</a:t>
            </a:r>
            <a:r>
              <a:rPr lang="de-DE" sz="2400" dirty="0"/>
              <a:t> (= Ergebnisse aus Block I und Block II)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13F0CEC-D66C-79AB-038C-FE1CAF7452E8}"/>
              </a:ext>
            </a:extLst>
          </p:cNvPr>
          <p:cNvSpPr txBox="1"/>
          <p:nvPr/>
        </p:nvSpPr>
        <p:spPr>
          <a:xfrm>
            <a:off x="4697824" y="4539009"/>
            <a:ext cx="145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(Block I)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9CF717F-2049-F4C0-C55F-7F1D9C45A885}"/>
              </a:ext>
            </a:extLst>
          </p:cNvPr>
          <p:cNvSpPr txBox="1"/>
          <p:nvPr/>
        </p:nvSpPr>
        <p:spPr>
          <a:xfrm>
            <a:off x="4427984" y="4806613"/>
            <a:ext cx="347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solidFill>
                  <a:srgbClr val="FF0000"/>
                </a:solidFill>
              </a:rPr>
              <a:t>-&gt; Fachhochschulreife schulischer Teil</a:t>
            </a:r>
          </a:p>
        </p:txBody>
      </p:sp>
      <p:pic>
        <p:nvPicPr>
          <p:cNvPr id="14" name="Picture 803" descr="C:\Users\Sahre\AppData\Local\Microsoft\Windows\Temporary Internet Files\Content.IE5\JG3WMLEI\MC900361514[1].wmf">
            <a:extLst>
              <a:ext uri="{FF2B5EF4-FFF2-40B4-BE49-F238E27FC236}">
                <a16:creationId xmlns:a16="http://schemas.microsoft.com/office/drawing/2014/main" id="{C8B8891C-BDD2-73C0-3211-D0A2A4404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998893">
            <a:off x="764247" y="1609138"/>
            <a:ext cx="858443" cy="872814"/>
          </a:xfrm>
          <a:prstGeom prst="rect">
            <a:avLst/>
          </a:prstGeom>
          <a:noFill/>
        </p:spPr>
      </p:pic>
      <p:pic>
        <p:nvPicPr>
          <p:cNvPr id="15" name="Picture 6" descr="Haken Bilder – Durchsuchen 400,429 Archivfotos, Vektorgrafiken und Videos |  Adobe Stock">
            <a:extLst>
              <a:ext uri="{FF2B5EF4-FFF2-40B4-BE49-F238E27FC236}">
                <a16:creationId xmlns:a16="http://schemas.microsoft.com/office/drawing/2014/main" id="{63CF2609-5C54-4507-8A95-73C550185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67" b="93056" l="9711" r="89669">
                        <a14:foregroundMark x1="37603" y1="89444" x2="39256" y2="93056"/>
                        <a14:foregroundMark x1="46074" y1="75833" x2="89463" y2="10833"/>
                        <a14:foregroundMark x1="89463" y1="10833" x2="80992" y2="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68" y="5474846"/>
            <a:ext cx="360000" cy="2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aken Bilder – Durchsuchen 400,429 Archivfotos, Vektorgrafiken und Videos |  Adobe Stock">
            <a:extLst>
              <a:ext uri="{FF2B5EF4-FFF2-40B4-BE49-F238E27FC236}">
                <a16:creationId xmlns:a16="http://schemas.microsoft.com/office/drawing/2014/main" id="{25FB1007-D5B0-8245-E4A1-5A8F8E9F7A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67" b="93056" l="9711" r="89669">
                        <a14:foregroundMark x1="37603" y1="89444" x2="39256" y2="93056"/>
                        <a14:foregroundMark x1="46074" y1="75833" x2="89463" y2="10833"/>
                        <a14:foregroundMark x1="89463" y1="10833" x2="80992" y2="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936" y="6070382"/>
            <a:ext cx="360000" cy="26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0BB3E35A-EEE1-A3F2-F248-ADFEE6F771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2960" y="5504147"/>
            <a:ext cx="1366428" cy="1366428"/>
          </a:xfrm>
          <a:prstGeom prst="rect">
            <a:avLst/>
          </a:prstGeom>
        </p:spPr>
      </p:pic>
      <p:pic>
        <p:nvPicPr>
          <p:cNvPr id="19" name="Picture 2" descr="asglogob">
            <a:extLst>
              <a:ext uri="{FF2B5EF4-FFF2-40B4-BE49-F238E27FC236}">
                <a16:creationId xmlns:a16="http://schemas.microsoft.com/office/drawing/2014/main" id="{65A79C8C-68B1-C258-ABBB-699641A1D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16416" y="188640"/>
            <a:ext cx="626883" cy="58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2697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A0AAA7-C070-9A5C-C586-10D4785BC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Zulassung zum Abitur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E5D60CE-31CC-8EAA-EDC0-248D08F4F2F6}"/>
              </a:ext>
            </a:extLst>
          </p:cNvPr>
          <p:cNvSpPr txBox="1"/>
          <p:nvPr/>
        </p:nvSpPr>
        <p:spPr>
          <a:xfrm>
            <a:off x="342000" y="2780928"/>
            <a:ext cx="8460000" cy="677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00" dirty="0"/>
              <a:t>Einbringung von 35–40 anrechenbaren Kursen der 4 Halbjahre der Qualifikationsphase.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E361F35-5A1C-F22E-FBBF-3C8EA13581E6}"/>
              </a:ext>
            </a:extLst>
          </p:cNvPr>
          <p:cNvSpPr txBox="1"/>
          <p:nvPr/>
        </p:nvSpPr>
        <p:spPr>
          <a:xfrm>
            <a:off x="342000" y="3573016"/>
            <a:ext cx="8460000" cy="3847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00" dirty="0"/>
              <a:t>Pflichtkurse gem. §28 APO-</a:t>
            </a:r>
            <a:r>
              <a:rPr lang="de-DE" sz="1900" dirty="0" err="1"/>
              <a:t>GOSt</a:t>
            </a:r>
            <a:r>
              <a:rPr lang="de-DE" sz="1900" dirty="0"/>
              <a:t>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C2800B8-C8C2-1CFB-923F-F815A50EEC9A}"/>
              </a:ext>
            </a:extLst>
          </p:cNvPr>
          <p:cNvSpPr txBox="1"/>
          <p:nvPr/>
        </p:nvSpPr>
        <p:spPr>
          <a:xfrm>
            <a:off x="342000" y="4624100"/>
            <a:ext cx="8460000" cy="6771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00" dirty="0"/>
              <a:t>Leistungskurse werden bei der Zahl der Schulhalbjahresergebnisse (S) doppelt, Grundkurse einfach gewertet.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C044FC7-5203-5B8A-AE9A-56121CBAF280}"/>
              </a:ext>
            </a:extLst>
          </p:cNvPr>
          <p:cNvSpPr txBox="1"/>
          <p:nvPr/>
        </p:nvSpPr>
        <p:spPr>
          <a:xfrm>
            <a:off x="342000" y="4124399"/>
            <a:ext cx="8460000" cy="3847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00" dirty="0"/>
              <a:t>Kein Kurs mit null Punkten in den Fächern mit Belegungsverpflichtung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28EC67E-C082-65A7-C50C-BF3AFFA90365}"/>
              </a:ext>
            </a:extLst>
          </p:cNvPr>
          <p:cNvSpPr txBox="1"/>
          <p:nvPr/>
        </p:nvSpPr>
        <p:spPr>
          <a:xfrm>
            <a:off x="342000" y="5445224"/>
            <a:ext cx="8460000" cy="9694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900" dirty="0"/>
              <a:t>Feststellung der Defizite:</a:t>
            </a:r>
          </a:p>
          <a:p>
            <a:pPr marL="360000"/>
            <a:r>
              <a:rPr lang="de-DE" sz="1900" dirty="0"/>
              <a:t>35-37 Kurse: max. 7 Defizite, darunter max. 3 in den LK</a:t>
            </a:r>
          </a:p>
          <a:p>
            <a:pPr marL="360000"/>
            <a:r>
              <a:rPr lang="de-DE" sz="1900" dirty="0"/>
              <a:t>38-40 Kurse: max. 8 Defizite, darunter max. 3 in den LK</a:t>
            </a:r>
          </a:p>
        </p:txBody>
      </p:sp>
      <p:sp>
        <p:nvSpPr>
          <p:cNvPr id="9" name="Legende mit Pfeil nach unten 4">
            <a:extLst>
              <a:ext uri="{FF2B5EF4-FFF2-40B4-BE49-F238E27FC236}">
                <a16:creationId xmlns:a16="http://schemas.microsoft.com/office/drawing/2014/main" id="{DA0ECC0F-784F-6CB7-759E-1AA9A9F93B4A}"/>
              </a:ext>
            </a:extLst>
          </p:cNvPr>
          <p:cNvSpPr/>
          <p:nvPr/>
        </p:nvSpPr>
        <p:spPr>
          <a:xfrm>
            <a:off x="1583976" y="1443876"/>
            <a:ext cx="5976048" cy="1273016"/>
          </a:xfrm>
          <a:prstGeom prst="downArrowCallou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C00000"/>
            </a:solidFill>
            <a:prstDash val="dash"/>
          </a:ln>
        </p:spPr>
        <p:txBody>
          <a:bodyPr wrap="square" anchor="ctr">
            <a:spAutoFit/>
          </a:bodyPr>
          <a:lstStyle/>
          <a:p>
            <a:pPr algn="ctr"/>
            <a:r>
              <a:rPr lang="de-DE" sz="2800" dirty="0"/>
              <a:t>Block I  </a:t>
            </a:r>
            <a:r>
              <a:rPr lang="de-DE" sz="2400" dirty="0"/>
              <a:t>=  Q1 + Q2</a:t>
            </a:r>
          </a:p>
          <a:p>
            <a:pPr algn="ctr"/>
            <a:r>
              <a:rPr lang="de-DE" sz="2000" dirty="0"/>
              <a:t>(mindestens 200, höchstens 600 Punkte)</a:t>
            </a:r>
          </a:p>
        </p:txBody>
      </p:sp>
      <p:pic>
        <p:nvPicPr>
          <p:cNvPr id="10" name="Picture 2" descr="asglogob">
            <a:extLst>
              <a:ext uri="{FF2B5EF4-FFF2-40B4-BE49-F238E27FC236}">
                <a16:creationId xmlns:a16="http://schemas.microsoft.com/office/drawing/2014/main" id="{81A57F5D-8A28-A4BB-2FEA-6D231B7F3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16416" y="188640"/>
            <a:ext cx="626883" cy="58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6802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AADDF-B3DA-EF0F-178B-C561026A1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Zulassungsberechnung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A4ACEF6-9737-BF17-F7BA-1A337FE9410F}"/>
              </a:ext>
            </a:extLst>
          </p:cNvPr>
          <p:cNvSpPr/>
          <p:nvPr/>
        </p:nvSpPr>
        <p:spPr>
          <a:xfrm>
            <a:off x="270000" y="1556792"/>
            <a:ext cx="8604000" cy="478800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de-DE" dirty="0">
              <a:solidFill>
                <a:srgbClr val="FFFF00"/>
              </a:solidFill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Festlegung von mindestens 35 anrechenbaren Kursen (8 LK und 27 GK)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in Summe 43 Kursnoten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(LKs werden doppelt gewertet -&gt; 2x8)</a:t>
            </a:r>
            <a:b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  <a:t>Endnote im Projektkurs kann im Umfang von 2 Halbjahresnoten auf die Grundkurse angerechnet werden.</a:t>
            </a:r>
            <a:br>
              <a:rPr lang="de-DE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Berechnung der durchschnittlichen Punktzahl gemäß Formel:</a:t>
            </a:r>
          </a:p>
          <a:p>
            <a:pPr eaLnBrk="1" hangingPunct="1">
              <a:lnSpc>
                <a:spcPct val="80000"/>
              </a:lnSpc>
              <a:defRPr/>
            </a:pP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de-D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E I = (P : S) x 40  </a:t>
            </a:r>
          </a:p>
          <a:p>
            <a:pPr algn="ctr">
              <a:defRPr/>
            </a:pPr>
            <a:r>
              <a:rPr lang="de-DE" sz="2000" b="1" dirty="0"/>
              <a:t>bei 35 Kursen ist S = 43</a:t>
            </a:r>
            <a:r>
              <a:rPr lang="de-DE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(16x27)</a:t>
            </a:r>
            <a:endParaRPr lang="de-DE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lvl="1">
              <a:lnSpc>
                <a:spcPct val="80000"/>
              </a:lnSpc>
              <a:defRPr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EI = (Gesamt-) Ergebnis Block I</a:t>
            </a:r>
          </a:p>
          <a:p>
            <a:pPr marL="288000" lvl="1">
              <a:lnSpc>
                <a:spcPct val="80000"/>
              </a:lnSpc>
              <a:defRPr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lvl="1">
              <a:lnSpc>
                <a:spcPct val="80000"/>
              </a:lnSpc>
              <a:defRPr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P  = erzielte Punkte in den eingebrachten Fächern in vier Schulhalbjahren</a:t>
            </a:r>
          </a:p>
          <a:p>
            <a:pPr marL="288000" lvl="1">
              <a:lnSpc>
                <a:spcPct val="80000"/>
              </a:lnSpc>
              <a:defRPr/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lvl="1">
              <a:lnSpc>
                <a:spcPct val="80000"/>
              </a:lnSpc>
              <a:defRPr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S  = Anzahl der Schulhalbjahresergebnisse</a:t>
            </a:r>
          </a:p>
          <a:p>
            <a:pPr marL="288000" lvl="1">
              <a:lnSpc>
                <a:spcPct val="80000"/>
              </a:lnSpc>
              <a:defRPr/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(doppelt gewichtete Fächer zählen auch doppelt).</a:t>
            </a:r>
            <a:endParaRPr lang="de-DE" sz="1100" dirty="0">
              <a:solidFill>
                <a:srgbClr val="FFFF00"/>
              </a:solidFill>
              <a:cs typeface="+mn-cs"/>
            </a:endParaRPr>
          </a:p>
        </p:txBody>
      </p:sp>
      <p:pic>
        <p:nvPicPr>
          <p:cNvPr id="5" name="Picture 2" descr="asglogob">
            <a:extLst>
              <a:ext uri="{FF2B5EF4-FFF2-40B4-BE49-F238E27FC236}">
                <a16:creationId xmlns:a16="http://schemas.microsoft.com/office/drawing/2014/main" id="{A808D6AE-A2BE-162E-4C4F-5D6542D7C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16416" y="188640"/>
            <a:ext cx="626883" cy="58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68138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868FEE37-0F12-72CC-7E40-A146B8362386}"/>
              </a:ext>
            </a:extLst>
          </p:cNvPr>
          <p:cNvGraphicFramePr>
            <a:graphicFrameLocks noGrp="1"/>
          </p:cNvGraphicFramePr>
          <p:nvPr/>
        </p:nvGraphicFramePr>
        <p:xfrm>
          <a:off x="370681" y="692696"/>
          <a:ext cx="8402638" cy="5902325"/>
        </p:xfrm>
        <a:graphic>
          <a:graphicData uri="http://schemas.openxmlformats.org/drawingml/2006/table">
            <a:tbl>
              <a:tblPr/>
              <a:tblGrid>
                <a:gridCol w="933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46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31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46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3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31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46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EF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Abitur-fach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Q1.1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Q1.2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Q2.1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Q2.2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GK-Summe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LK-Summe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Anrechen</a:t>
                      </a: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-bare Kurse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D. 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LK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07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07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E.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LK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05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MU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GE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A3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SZ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05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05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M.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05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05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05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05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BI 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07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CH 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07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08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07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08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IF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08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PL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03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SP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7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Gesamt: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5C317F98-2B43-3C7D-D1AB-575656345BEB}"/>
              </a:ext>
            </a:extLst>
          </p:cNvPr>
          <p:cNvSpPr txBox="1"/>
          <p:nvPr/>
        </p:nvSpPr>
        <p:spPr>
          <a:xfrm>
            <a:off x="3023828" y="188640"/>
            <a:ext cx="309634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Beispiel Zulassungsberechnung</a:t>
            </a:r>
          </a:p>
        </p:txBody>
      </p:sp>
    </p:spTree>
    <p:extLst>
      <p:ext uri="{BB962C8B-B14F-4D97-AF65-F5344CB8AC3E}">
        <p14:creationId xmlns:p14="http://schemas.microsoft.com/office/powerpoint/2010/main" val="166072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868FEE37-0F12-72CC-7E40-A146B8362386}"/>
              </a:ext>
            </a:extLst>
          </p:cNvPr>
          <p:cNvGraphicFramePr>
            <a:graphicFrameLocks noGrp="1"/>
          </p:cNvGraphicFramePr>
          <p:nvPr/>
        </p:nvGraphicFramePr>
        <p:xfrm>
          <a:off x="370681" y="692696"/>
          <a:ext cx="8402638" cy="5902325"/>
        </p:xfrm>
        <a:graphic>
          <a:graphicData uri="http://schemas.openxmlformats.org/drawingml/2006/table">
            <a:tbl>
              <a:tblPr/>
              <a:tblGrid>
                <a:gridCol w="933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46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31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46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3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31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46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EF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Abitur-fach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Q1.1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Q1.2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Q2.1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Q2.2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GK-Summe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LK-Summe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Anrechen</a:t>
                      </a: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-bare Kurse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D. 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LK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07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07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E.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LK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05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MU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GE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A3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SZ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05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05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M.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05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05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05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05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BI 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07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CH 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07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08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07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08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IF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08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PL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03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SP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7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Gesamt: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28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A854F547-402F-AE92-E092-9502609BF995}"/>
              </a:ext>
            </a:extLst>
          </p:cNvPr>
          <p:cNvSpPr txBox="1"/>
          <p:nvPr/>
        </p:nvSpPr>
        <p:spPr>
          <a:xfrm>
            <a:off x="349577" y="188640"/>
            <a:ext cx="2948308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4A5356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Pflichtbelegung = 28 Kurse</a:t>
            </a:r>
          </a:p>
        </p:txBody>
      </p:sp>
    </p:spTree>
    <p:extLst>
      <p:ext uri="{BB962C8B-B14F-4D97-AF65-F5344CB8AC3E}">
        <p14:creationId xmlns:p14="http://schemas.microsoft.com/office/powerpoint/2010/main" val="356560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868FEE37-0F12-72CC-7E40-A146B8362386}"/>
              </a:ext>
            </a:extLst>
          </p:cNvPr>
          <p:cNvGraphicFramePr>
            <a:graphicFrameLocks noGrp="1"/>
          </p:cNvGraphicFramePr>
          <p:nvPr/>
        </p:nvGraphicFramePr>
        <p:xfrm>
          <a:off x="370681" y="692696"/>
          <a:ext cx="8402638" cy="5902325"/>
        </p:xfrm>
        <a:graphic>
          <a:graphicData uri="http://schemas.openxmlformats.org/drawingml/2006/table">
            <a:tbl>
              <a:tblPr/>
              <a:tblGrid>
                <a:gridCol w="933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46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31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46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3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31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46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EF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Abitur-fach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Q1.1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Q1.2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Q2.1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Q2.2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GK-Summe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LK-Summe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Anrechen</a:t>
                      </a: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-bare Kurse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D. 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LK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07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07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E.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LK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05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MU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GE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A3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SZ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05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05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M.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05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05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05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05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BI 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07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CH 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07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08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07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08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IF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08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PL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03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SP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7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Gesamt: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rebuchet MS" pitchFamily="34" charset="0"/>
                        </a:rPr>
                        <a:t>35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A854F547-402F-AE92-E092-9502609BF995}"/>
              </a:ext>
            </a:extLst>
          </p:cNvPr>
          <p:cNvSpPr txBox="1"/>
          <p:nvPr/>
        </p:nvSpPr>
        <p:spPr>
          <a:xfrm>
            <a:off x="349577" y="188640"/>
            <a:ext cx="2948308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4A5356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Pflichtbelegung = 28 Kurse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EAFA085-E307-56E4-7715-0DA4280B90D3}"/>
              </a:ext>
            </a:extLst>
          </p:cNvPr>
          <p:cNvSpPr txBox="1"/>
          <p:nvPr/>
        </p:nvSpPr>
        <p:spPr>
          <a:xfrm>
            <a:off x="5986659" y="188640"/>
            <a:ext cx="2786660" cy="400110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A0988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4A5356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Auffüllen auf 35 Kurse   </a:t>
            </a:r>
          </a:p>
        </p:txBody>
      </p:sp>
    </p:spTree>
    <p:extLst>
      <p:ext uri="{BB962C8B-B14F-4D97-AF65-F5344CB8AC3E}">
        <p14:creationId xmlns:p14="http://schemas.microsoft.com/office/powerpoint/2010/main" val="183631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868FEE37-0F12-72CC-7E40-A146B8362386}"/>
              </a:ext>
            </a:extLst>
          </p:cNvPr>
          <p:cNvGraphicFramePr>
            <a:graphicFrameLocks noGrp="1"/>
          </p:cNvGraphicFramePr>
          <p:nvPr/>
        </p:nvGraphicFramePr>
        <p:xfrm>
          <a:off x="370681" y="692696"/>
          <a:ext cx="8402638" cy="5902325"/>
        </p:xfrm>
        <a:graphic>
          <a:graphicData uri="http://schemas.openxmlformats.org/drawingml/2006/table">
            <a:tbl>
              <a:tblPr/>
              <a:tblGrid>
                <a:gridCol w="933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46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31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46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3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31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46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EF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Abitur-fach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Q1.1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Q1.2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Q2.1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Q2.2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GK-Summe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LK-Summe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Anrechen</a:t>
                      </a: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-bare Kurse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D. 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LK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07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07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rebuchet MS" pitchFamily="34" charset="0"/>
                        </a:rPr>
                        <a:t>52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E.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LK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05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rebuchet MS" pitchFamily="34" charset="0"/>
                        </a:rPr>
                        <a:t>46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MU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rebuchet MS" pitchFamily="34" charset="0"/>
                        </a:rPr>
                        <a:t>29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GE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A3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rebuchet MS" pitchFamily="34" charset="0"/>
                        </a:rPr>
                        <a:t>24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SZ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05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05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rebuchet MS" pitchFamily="34" charset="0"/>
                        </a:rPr>
                        <a:t>10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M.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05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05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05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05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rebuchet MS" pitchFamily="34" charset="0"/>
                        </a:rPr>
                        <a:t>20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BI 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07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rebuchet MS" pitchFamily="34" charset="0"/>
                        </a:rPr>
                        <a:t>25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CH 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07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08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07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08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IF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08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rebuchet MS" pitchFamily="34" charset="0"/>
                        </a:rPr>
                        <a:t>36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PL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03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rebuchet MS" pitchFamily="34" charset="0"/>
                        </a:rPr>
                        <a:t>7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SP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rebuchet MS" pitchFamily="34" charset="0"/>
                        </a:rPr>
                        <a:t>36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7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Gesamt: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rebuchet MS" pitchFamily="34" charset="0"/>
                        </a:rPr>
                        <a:t>187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rebuchet MS" pitchFamily="34" charset="0"/>
                        </a:rPr>
                        <a:t>98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35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A854F547-402F-AE92-E092-9502609BF995}"/>
              </a:ext>
            </a:extLst>
          </p:cNvPr>
          <p:cNvSpPr txBox="1"/>
          <p:nvPr/>
        </p:nvSpPr>
        <p:spPr>
          <a:xfrm>
            <a:off x="349577" y="188640"/>
            <a:ext cx="2948308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4A5356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Pflichtbelegung = 28 Kurse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EAFA085-E307-56E4-7715-0DA4280B90D3}"/>
              </a:ext>
            </a:extLst>
          </p:cNvPr>
          <p:cNvSpPr txBox="1"/>
          <p:nvPr/>
        </p:nvSpPr>
        <p:spPr>
          <a:xfrm>
            <a:off x="5986659" y="188640"/>
            <a:ext cx="2786660" cy="400110"/>
          </a:xfrm>
          <a:prstGeom prst="rect">
            <a:avLst/>
          </a:prstGeom>
          <a:solidFill>
            <a:srgbClr val="FFCC99"/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A0988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4A5356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Auffüllen auf 35 Kurse  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739FFE9-7663-2878-79BE-1495D1DE9749}"/>
              </a:ext>
            </a:extLst>
          </p:cNvPr>
          <p:cNvSpPr txBox="1"/>
          <p:nvPr/>
        </p:nvSpPr>
        <p:spPr>
          <a:xfrm>
            <a:off x="8820472" y="836712"/>
            <a:ext cx="2904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A5356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D56B2D7-52D0-A055-3D44-01659088B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612" y="1340768"/>
            <a:ext cx="288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A5356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10BAA01-25DB-8883-9B0D-35A8316FF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4512" y="6237312"/>
            <a:ext cx="39600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4A5356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43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4A5356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41FF7D7-F22D-0934-B522-4F4BEA299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472" y="1844824"/>
            <a:ext cx="288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A5356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6494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0A947-2824-FF27-AECF-6E9674D98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E97E87-B248-7165-AB20-1AE00F0F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Zulassungsberechnung</a:t>
            </a:r>
          </a:p>
        </p:txBody>
      </p:sp>
      <p:pic>
        <p:nvPicPr>
          <p:cNvPr id="5" name="Picture 2" descr="asglogob">
            <a:extLst>
              <a:ext uri="{FF2B5EF4-FFF2-40B4-BE49-F238E27FC236}">
                <a16:creationId xmlns:a16="http://schemas.microsoft.com/office/drawing/2014/main" id="{B7B251E3-058E-93E5-55BA-27A5025DE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16416" y="188640"/>
            <a:ext cx="626883" cy="58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2480576-2997-352E-6C45-6CDC7F2843D7}"/>
              </a:ext>
            </a:extLst>
          </p:cNvPr>
          <p:cNvSpPr txBox="1"/>
          <p:nvPr/>
        </p:nvSpPr>
        <p:spPr>
          <a:xfrm>
            <a:off x="539552" y="1628800"/>
            <a:ext cx="7848872" cy="432118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Punkte aus dem Beispiel:   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2743200" marR="0" lvl="6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LK:     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98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Punkte</a:t>
            </a:r>
          </a:p>
          <a:p>
            <a:pPr marL="2743200" marR="0" lvl="6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GK:   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187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Punkte</a:t>
            </a:r>
          </a:p>
          <a:p>
            <a:pPr marL="2286000" marR="0" lvl="5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Summe:   </a:t>
            </a:r>
            <a:r>
              <a:rPr kumimoji="0" lang="de-DE" sz="1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285</a:t>
            </a:r>
            <a:r>
              <a:rPr kumimoji="0" lang="de-DE" sz="1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de-DE" sz="1800" b="0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Punkte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Berechnung der Zulassungspunkte nach der Formel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EI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rgebnis Block 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)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= (P:S) x 40 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(bei 35 Kursen ist </a:t>
            </a:r>
            <a:r>
              <a:rPr kumimoji="0" lang="de-DE" sz="18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= 43)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Berechnung: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(285 : 43) x 40 =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265,1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Zulassungsbedingung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(min. 200 Punkte) 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erfüllt</a:t>
            </a:r>
          </a:p>
        </p:txBody>
      </p:sp>
    </p:spTree>
    <p:extLst>
      <p:ext uri="{BB962C8B-B14F-4D97-AF65-F5344CB8AC3E}">
        <p14:creationId xmlns:p14="http://schemas.microsoft.com/office/powerpoint/2010/main" val="4277890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868FEE37-0F12-72CC-7E40-A146B8362386}"/>
              </a:ext>
            </a:extLst>
          </p:cNvPr>
          <p:cNvGraphicFramePr>
            <a:graphicFrameLocks noGrp="1"/>
          </p:cNvGraphicFramePr>
          <p:nvPr/>
        </p:nvGraphicFramePr>
        <p:xfrm>
          <a:off x="370681" y="692696"/>
          <a:ext cx="8402638" cy="5902325"/>
        </p:xfrm>
        <a:graphic>
          <a:graphicData uri="http://schemas.openxmlformats.org/drawingml/2006/table">
            <a:tbl>
              <a:tblPr/>
              <a:tblGrid>
                <a:gridCol w="933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46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31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46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3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31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46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EF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Abitur-fach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Q1.1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Q1.2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Q2.1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Q2.2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GK-Summe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LK-Summe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Anrechen</a:t>
                      </a: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-bare Kurse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D. 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LK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07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07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52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E.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LK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05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MU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29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GE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A3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SZ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05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05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M.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05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05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05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05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20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BI 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07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25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CH 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07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08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07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08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IF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08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36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PL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03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SP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36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7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Gesamt: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187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98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rebuchet MS" pitchFamily="34" charset="0"/>
                        </a:rPr>
                        <a:t>35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B739FFE9-7663-2878-79BE-1495D1DE9749}"/>
              </a:ext>
            </a:extLst>
          </p:cNvPr>
          <p:cNvSpPr txBox="1"/>
          <p:nvPr/>
        </p:nvSpPr>
        <p:spPr>
          <a:xfrm>
            <a:off x="8820472" y="836712"/>
            <a:ext cx="2904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A5356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D56B2D7-52D0-A055-3D44-01659088B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612" y="1340768"/>
            <a:ext cx="288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A5356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10BAA01-25DB-8883-9B0D-35A8316FF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4512" y="6237312"/>
            <a:ext cx="39600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4A5356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43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4A5356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41FF7D7-F22D-0934-B522-4F4BEA299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472" y="1844824"/>
            <a:ext cx="288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A5356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5D38A8E-9F61-BD63-2289-DE875B7E2B16}"/>
              </a:ext>
            </a:extLst>
          </p:cNvPr>
          <p:cNvSpPr txBox="1"/>
          <p:nvPr/>
        </p:nvSpPr>
        <p:spPr>
          <a:xfrm>
            <a:off x="1619672" y="188640"/>
            <a:ext cx="612068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Bis zu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40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Kurse können in die Berechnung eingebracht werden</a:t>
            </a:r>
          </a:p>
        </p:txBody>
      </p:sp>
    </p:spTree>
    <p:extLst>
      <p:ext uri="{BB962C8B-B14F-4D97-AF65-F5344CB8AC3E}">
        <p14:creationId xmlns:p14="http://schemas.microsoft.com/office/powerpoint/2010/main" val="154977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5322912"/>
          </a:xfrm>
        </p:spPr>
        <p:txBody>
          <a:bodyPr vert="vert270" anchor="ctr"/>
          <a:lstStyle/>
          <a:p>
            <a:pPr algn="ctr"/>
            <a:r>
              <a:rPr lang="de-DE" sz="4800" dirty="0"/>
              <a:t>Tagesordnung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"/>
          </p:nvPr>
        </p:nvSpPr>
        <p:spPr>
          <a:xfrm>
            <a:off x="2987824" y="1258924"/>
            <a:ext cx="5976665" cy="450110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de-DE" sz="3200" dirty="0"/>
              <a:t>Anwesenheitsliste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de-DE" sz="3200" dirty="0"/>
              <a:t>Stufen-Statistik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de-DE" sz="3200" dirty="0"/>
              <a:t>Wahl der Pflegschaftsvorsitzenden und deren  Vertreter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de-DE" sz="3200" dirty="0"/>
              <a:t>Fachkonferenzen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de-DE" sz="3200" dirty="0"/>
              <a:t>Verfahren bei Klausurversäumnis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de-DE" sz="3200" dirty="0"/>
              <a:t>Der Weg zum Abitur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de-DE" sz="3200" dirty="0"/>
              <a:t>Abiturtermine 2027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de-DE" sz="3200" dirty="0"/>
              <a:t>Fahrten in Q1 und Q2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de-DE" sz="3200" dirty="0"/>
              <a:t>Sonstiges</a:t>
            </a:r>
            <a:endParaRPr lang="de-DE" sz="2400" dirty="0"/>
          </a:p>
        </p:txBody>
      </p:sp>
      <p:pic>
        <p:nvPicPr>
          <p:cNvPr id="5" name="Picture 2" descr="asglogob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44408" y="623223"/>
            <a:ext cx="626883" cy="58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47503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3">
            <a:extLst>
              <a:ext uri="{FF2B5EF4-FFF2-40B4-BE49-F238E27FC236}">
                <a16:creationId xmlns:a16="http://schemas.microsoft.com/office/drawing/2014/main" id="{868FEE37-0F12-72CC-7E40-A146B8362386}"/>
              </a:ext>
            </a:extLst>
          </p:cNvPr>
          <p:cNvGraphicFramePr>
            <a:graphicFrameLocks noGrp="1"/>
          </p:cNvGraphicFramePr>
          <p:nvPr/>
        </p:nvGraphicFramePr>
        <p:xfrm>
          <a:off x="370681" y="692696"/>
          <a:ext cx="8402638" cy="5902325"/>
        </p:xfrm>
        <a:graphic>
          <a:graphicData uri="http://schemas.openxmlformats.org/drawingml/2006/table">
            <a:tbl>
              <a:tblPr/>
              <a:tblGrid>
                <a:gridCol w="933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3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6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1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46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31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465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31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311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465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EF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Abitur-fach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Q1.1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Q1.2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Q2.1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Q2.2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GK-Summe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LK-Summe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Anrechen</a:t>
                      </a:r>
                      <a:r>
                        <a:rPr kumimoji="0" lang="de-D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-bare Kurse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D. 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LK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07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07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52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E.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LK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05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MU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itchFamily="34" charset="0"/>
                        </a:rPr>
                        <a:t>38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itchFamily="34" charset="0"/>
                        </a:rPr>
                        <a:t>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GE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A3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SZ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05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05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M.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05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05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05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05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20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BI 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A4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07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06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25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49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CH 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itchFamily="34" charset="0"/>
                        </a:rPr>
                        <a:t>07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itchFamily="34" charset="0"/>
                        </a:rPr>
                        <a:t>08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itchFamily="34" charset="0"/>
                        </a:rPr>
                        <a:t>07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itchFamily="34" charset="0"/>
                        </a:rPr>
                        <a:t>08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itchFamily="34" charset="0"/>
                        </a:rPr>
                        <a:t>30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itchFamily="34" charset="0"/>
                        </a:rPr>
                        <a:t>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IF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08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35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PL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03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6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SP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09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36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7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Gesamt: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itchFamily="34" charset="0"/>
                        </a:rPr>
                        <a:t>218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98</a:t>
                      </a:r>
                    </a:p>
                  </a:txBody>
                  <a:tcPr marL="91448" marR="91448"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highlight>
                            <a:srgbClr val="FFFF00"/>
                          </a:highlight>
                          <a:latin typeface="Trebuchet MS" pitchFamily="34" charset="0"/>
                        </a:rPr>
                        <a:t>40</a:t>
                      </a:r>
                    </a:p>
                  </a:txBody>
                  <a:tcPr marL="91448" marR="91448"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A854F547-402F-AE92-E092-9502609BF995}"/>
              </a:ext>
            </a:extLst>
          </p:cNvPr>
          <p:cNvSpPr txBox="1"/>
          <p:nvPr/>
        </p:nvSpPr>
        <p:spPr>
          <a:xfrm>
            <a:off x="349577" y="188640"/>
            <a:ext cx="2880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4A5356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Pflichtbelegung = 28 Kurse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EAFA085-E307-56E4-7715-0DA4280B90D3}"/>
              </a:ext>
            </a:extLst>
          </p:cNvPr>
          <p:cNvSpPr txBox="1"/>
          <p:nvPr/>
        </p:nvSpPr>
        <p:spPr>
          <a:xfrm>
            <a:off x="3348144" y="188640"/>
            <a:ext cx="2520000" cy="400110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A0988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4A5356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Auffüllen auf 35 Kurse 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B739FFE9-7663-2878-79BE-1495D1DE9749}"/>
              </a:ext>
            </a:extLst>
          </p:cNvPr>
          <p:cNvSpPr txBox="1"/>
          <p:nvPr/>
        </p:nvSpPr>
        <p:spPr>
          <a:xfrm>
            <a:off x="8820472" y="836712"/>
            <a:ext cx="2904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A5356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D56B2D7-52D0-A055-3D44-01659088B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612" y="1340768"/>
            <a:ext cx="288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A5356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10BAA01-25DB-8883-9B0D-35A8316FF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84512" y="6237312"/>
            <a:ext cx="396000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Trebuchet MS" pitchFamily="34" charset="0"/>
                <a:ea typeface="+mn-ea"/>
                <a:cs typeface="+mn-cs"/>
              </a:rPr>
              <a:t>48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highlight>
                <a:srgbClr val="FFFF00"/>
              </a:highlight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41FF7D7-F22D-0934-B522-4F4BEA299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0472" y="1844824"/>
            <a:ext cx="288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4A5356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FD712B5-4A2F-0D7A-34CB-805F0910EFFA}"/>
              </a:ext>
            </a:extLst>
          </p:cNvPr>
          <p:cNvSpPr txBox="1"/>
          <p:nvPr/>
        </p:nvSpPr>
        <p:spPr>
          <a:xfrm>
            <a:off x="5978983" y="188640"/>
            <a:ext cx="2738314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A0988C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4A5356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Auffüllen auf 40 Kurse   </a:t>
            </a:r>
          </a:p>
        </p:txBody>
      </p:sp>
    </p:spTree>
    <p:extLst>
      <p:ext uri="{BB962C8B-B14F-4D97-AF65-F5344CB8AC3E}">
        <p14:creationId xmlns:p14="http://schemas.microsoft.com/office/powerpoint/2010/main" val="210891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14795-01AD-F728-C1B4-51C0FC2C0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F826E5-9023-7586-A2BD-DA635B562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Zulassungsberechnung</a:t>
            </a:r>
          </a:p>
        </p:txBody>
      </p:sp>
      <p:pic>
        <p:nvPicPr>
          <p:cNvPr id="5" name="Picture 2" descr="asglogob">
            <a:extLst>
              <a:ext uri="{FF2B5EF4-FFF2-40B4-BE49-F238E27FC236}">
                <a16:creationId xmlns:a16="http://schemas.microsoft.com/office/drawing/2014/main" id="{C2EBC138-E15A-67F8-534F-97BF0CED3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16416" y="188640"/>
            <a:ext cx="626883" cy="58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F7027D24-A182-3904-8764-EAE0A85D7DFB}"/>
              </a:ext>
            </a:extLst>
          </p:cNvPr>
          <p:cNvSpPr/>
          <p:nvPr/>
        </p:nvSpPr>
        <p:spPr>
          <a:xfrm>
            <a:off x="611560" y="1484784"/>
            <a:ext cx="3168352" cy="369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1800" b="0" i="1" u="none" strike="noStrike" kern="1200" cap="none" spc="0" normalizeH="0" baseline="0" noProof="0" dirty="0">
              <a:ln>
                <a:noFill/>
              </a:ln>
              <a:solidFill>
                <a:srgbClr val="F6A21D">
                  <a:lumMod val="60000"/>
                  <a:lumOff val="4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Berechnung Durchschnitt 1  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1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LK		  98 Punkte</a:t>
            </a:r>
          </a:p>
          <a:p>
            <a:pPr marL="0" marR="0" lvl="1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GK		</a:t>
            </a:r>
            <a:r>
              <a:rPr kumimoji="0" lang="de-DE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187 Punkte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Summe: 	285 Punkte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285 : 43 = 6,627…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(285:43) x 40 =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265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4756D62-3A4F-7803-6F67-B2DAF6968D30}"/>
              </a:ext>
            </a:extLst>
          </p:cNvPr>
          <p:cNvSpPr/>
          <p:nvPr/>
        </p:nvSpPr>
        <p:spPr>
          <a:xfrm>
            <a:off x="5220072" y="1484784"/>
            <a:ext cx="3024336" cy="3699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1800" b="0" i="1" u="none" strike="noStrike" kern="1200" cap="none" spc="0" normalizeH="0" baseline="0" noProof="0" dirty="0">
              <a:ln>
                <a:noFill/>
              </a:ln>
              <a:solidFill>
                <a:srgbClr val="F6A21D">
                  <a:lumMod val="60000"/>
                  <a:lumOff val="4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Berechnung Durchschnitt 2  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1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LK		  98 Punkte</a:t>
            </a:r>
          </a:p>
          <a:p>
            <a:pPr marL="0" marR="0" lvl="1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GK		</a:t>
            </a:r>
            <a:r>
              <a:rPr kumimoji="0" lang="de-DE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226 Punkte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Summe:	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324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Punkte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324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: 48 =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6,75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(324 :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48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) x 40 = </a:t>
            </a:r>
            <a:r>
              <a:rPr kumimoji="0" lang="de-DE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270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Gestreifter Pfeil nach rechts 3">
            <a:extLst>
              <a:ext uri="{FF2B5EF4-FFF2-40B4-BE49-F238E27FC236}">
                <a16:creationId xmlns:a16="http://schemas.microsoft.com/office/drawing/2014/main" id="{0B1064E3-3B9B-F38E-839A-2A5557779DE9}"/>
              </a:ext>
            </a:extLst>
          </p:cNvPr>
          <p:cNvSpPr/>
          <p:nvPr/>
        </p:nvSpPr>
        <p:spPr>
          <a:xfrm>
            <a:off x="539552" y="5681490"/>
            <a:ext cx="1115626" cy="720080"/>
          </a:xfrm>
          <a:prstGeom prst="stripedRightArrow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9F74E91-5898-79E7-B1A0-D14C98C90044}"/>
              </a:ext>
            </a:extLst>
          </p:cNvPr>
          <p:cNvSpPr txBox="1"/>
          <p:nvPr/>
        </p:nvSpPr>
        <p:spPr>
          <a:xfrm>
            <a:off x="1835696" y="5856864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Verbesserung der Gesamtpunktzahl um 5 Punkte</a:t>
            </a:r>
          </a:p>
        </p:txBody>
      </p:sp>
    </p:spTree>
    <p:extLst>
      <p:ext uri="{BB962C8B-B14F-4D97-AF65-F5344CB8AC3E}">
        <p14:creationId xmlns:p14="http://schemas.microsoft.com/office/powerpoint/2010/main" val="54575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9">
            <a:extLst>
              <a:ext uri="{FF2B5EF4-FFF2-40B4-BE49-F238E27FC236}">
                <a16:creationId xmlns:a16="http://schemas.microsoft.com/office/drawing/2014/main" id="{DBC680D2-8EF7-C305-9B3B-7D75B437A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769" y="296712"/>
            <a:ext cx="5937755" cy="720000"/>
          </a:xfrm>
        </p:spPr>
        <p:txBody>
          <a:bodyPr>
            <a:normAutofit/>
          </a:bodyPr>
          <a:lstStyle/>
          <a:p>
            <a:r>
              <a:rPr lang="de-DE" dirty="0"/>
              <a:t>Gefährdung der Zulassung</a:t>
            </a:r>
            <a:endParaRPr lang="de-DE" cap="none" dirty="0"/>
          </a:p>
        </p:txBody>
      </p:sp>
      <p:pic>
        <p:nvPicPr>
          <p:cNvPr id="19" name="Grafik 18" descr="Ein Bild, das Text, Gerät, Anzeige, Messanzeige enthält.&#10;&#10;Automatisch generierte Beschreibung">
            <a:extLst>
              <a:ext uri="{FF2B5EF4-FFF2-40B4-BE49-F238E27FC236}">
                <a16:creationId xmlns:a16="http://schemas.microsoft.com/office/drawing/2014/main" id="{03759811-07D6-D1DF-04E0-44E05F6B7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239981"/>
            <a:ext cx="627942" cy="57917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CEC3A7F-B8B9-6B1F-6B12-6E45399BDB24}"/>
              </a:ext>
            </a:extLst>
          </p:cNvPr>
          <p:cNvSpPr txBox="1"/>
          <p:nvPr/>
        </p:nvSpPr>
        <p:spPr>
          <a:xfrm>
            <a:off x="1829243" y="2528754"/>
            <a:ext cx="5485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rgbClr val="C00000"/>
                </a:solidFill>
              </a:rPr>
              <a:t>Leistungsdefizit = weniger als 5 Punkte</a:t>
            </a:r>
            <a:endParaRPr lang="de-DE" sz="1400" dirty="0">
              <a:solidFill>
                <a:srgbClr val="C00000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D7848A9-5FE7-0D9F-3C33-D5C05E420B8E}"/>
              </a:ext>
            </a:extLst>
          </p:cNvPr>
          <p:cNvSpPr txBox="1"/>
          <p:nvPr/>
        </p:nvSpPr>
        <p:spPr>
          <a:xfrm>
            <a:off x="2124840" y="3140968"/>
            <a:ext cx="4894320" cy="3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rgbClr val="C00000"/>
                </a:solidFill>
              </a:rPr>
              <a:t>=&gt; ausreichend minus = Leistungsdefizit</a:t>
            </a:r>
            <a:r>
              <a:rPr lang="de-DE" sz="1400" dirty="0"/>
              <a:t>	               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BA625F61-0CEE-3010-66FE-A2EAFE621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1793840"/>
              </p:ext>
            </p:extLst>
          </p:nvPr>
        </p:nvGraphicFramePr>
        <p:xfrm>
          <a:off x="429645" y="1594577"/>
          <a:ext cx="8376000" cy="854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3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3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3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83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83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83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3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3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83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830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830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497853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Note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1+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1-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2+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2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2-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3+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3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3-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4+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4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4-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5+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5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5-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6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307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Pkt.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rgbClr val="FF0000"/>
                          </a:solidFill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hteck 7">
            <a:extLst>
              <a:ext uri="{FF2B5EF4-FFF2-40B4-BE49-F238E27FC236}">
                <a16:creationId xmlns:a16="http://schemas.microsoft.com/office/drawing/2014/main" id="{A0B51D23-F50B-D4D9-28E7-39D4EAE439DF}"/>
              </a:ext>
            </a:extLst>
          </p:cNvPr>
          <p:cNvSpPr/>
          <p:nvPr/>
        </p:nvSpPr>
        <p:spPr>
          <a:xfrm>
            <a:off x="715018" y="5445224"/>
            <a:ext cx="77139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solidFill>
                  <a:srgbClr val="C00000"/>
                </a:solidFill>
              </a:rPr>
              <a:t>Kein</a:t>
            </a:r>
            <a:r>
              <a:rPr lang="de-DE" sz="2000" dirty="0">
                <a:solidFill>
                  <a:srgbClr val="C00000"/>
                </a:solidFill>
              </a:rPr>
              <a:t> </a:t>
            </a:r>
            <a:r>
              <a:rPr lang="de-DE" dirty="0">
                <a:solidFill>
                  <a:srgbClr val="C00000"/>
                </a:solidFill>
              </a:rPr>
              <a:t>anzurechnender Kurs darf mit </a:t>
            </a:r>
            <a:r>
              <a:rPr lang="de-DE" sz="2000" b="1" dirty="0">
                <a:solidFill>
                  <a:srgbClr val="C00000"/>
                </a:solidFill>
              </a:rPr>
              <a:t>0 Punkten </a:t>
            </a:r>
            <a:r>
              <a:rPr lang="de-DE" dirty="0">
                <a:solidFill>
                  <a:srgbClr val="C00000"/>
                </a:solidFill>
              </a:rPr>
              <a:t>abgeschlossen werden</a:t>
            </a:r>
            <a:r>
              <a:rPr lang="de-DE" sz="20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DA86C97-8913-8D3E-9504-D54A60524E97}"/>
              </a:ext>
            </a:extLst>
          </p:cNvPr>
          <p:cNvSpPr txBox="1"/>
          <p:nvPr/>
        </p:nvSpPr>
        <p:spPr>
          <a:xfrm>
            <a:off x="719572" y="3723375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Bei Einbringung von:</a:t>
            </a:r>
          </a:p>
          <a:p>
            <a:endParaRPr lang="de-DE" dirty="0"/>
          </a:p>
          <a:p>
            <a:r>
              <a:rPr lang="de-DE" dirty="0"/>
              <a:t> 35-37 Kursen:    </a:t>
            </a:r>
            <a:r>
              <a:rPr lang="de-DE" dirty="0">
                <a:solidFill>
                  <a:srgbClr val="C00000"/>
                </a:solidFill>
              </a:rPr>
              <a:t>7 Defizite </a:t>
            </a:r>
            <a:r>
              <a:rPr lang="de-DE" dirty="0"/>
              <a:t>- davon </a:t>
            </a:r>
            <a:r>
              <a:rPr lang="de-DE" dirty="0">
                <a:solidFill>
                  <a:srgbClr val="C00000"/>
                </a:solidFill>
              </a:rPr>
              <a:t>höchstens  </a:t>
            </a:r>
            <a:r>
              <a:rPr lang="de-DE" b="1" dirty="0">
                <a:solidFill>
                  <a:srgbClr val="C00000"/>
                </a:solidFill>
              </a:rPr>
              <a:t>3</a:t>
            </a:r>
            <a:r>
              <a:rPr lang="de-DE" dirty="0">
                <a:solidFill>
                  <a:srgbClr val="C00000"/>
                </a:solidFill>
              </a:rPr>
              <a:t> Leistungskursdefizite </a:t>
            </a:r>
          </a:p>
          <a:p>
            <a:endParaRPr lang="de-DE" dirty="0">
              <a:solidFill>
                <a:srgbClr val="C00000"/>
              </a:solidFill>
            </a:endParaRPr>
          </a:p>
          <a:p>
            <a:r>
              <a:rPr lang="de-DE" dirty="0"/>
              <a:t> 38 -40 Kursen:   </a:t>
            </a:r>
            <a:r>
              <a:rPr lang="de-DE" dirty="0">
                <a:solidFill>
                  <a:srgbClr val="C00000"/>
                </a:solidFill>
              </a:rPr>
              <a:t>8 Defizite </a:t>
            </a:r>
            <a:r>
              <a:rPr lang="de-DE" dirty="0"/>
              <a:t>- davon </a:t>
            </a:r>
            <a:r>
              <a:rPr lang="de-DE" dirty="0">
                <a:solidFill>
                  <a:srgbClr val="C00000"/>
                </a:solidFill>
              </a:rPr>
              <a:t>höchstens  </a:t>
            </a:r>
            <a:r>
              <a:rPr lang="de-DE" b="1" dirty="0">
                <a:solidFill>
                  <a:srgbClr val="C00000"/>
                </a:solidFill>
              </a:rPr>
              <a:t>3</a:t>
            </a:r>
            <a:r>
              <a:rPr lang="de-DE" dirty="0">
                <a:solidFill>
                  <a:srgbClr val="C00000"/>
                </a:solidFill>
              </a:rPr>
              <a:t> Leistungskursdefizite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8336950-ECA8-98FE-BBD3-754EBC2A0973}"/>
              </a:ext>
            </a:extLst>
          </p:cNvPr>
          <p:cNvSpPr txBox="1"/>
          <p:nvPr/>
        </p:nvSpPr>
        <p:spPr>
          <a:xfrm>
            <a:off x="1106699" y="5995883"/>
            <a:ext cx="69306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In Block I müssen </a:t>
            </a:r>
            <a:r>
              <a:rPr lang="de-DE" sz="2000" dirty="0">
                <a:solidFill>
                  <a:srgbClr val="C00000"/>
                </a:solidFill>
              </a:rPr>
              <a:t>mindestens 200 Punkte </a:t>
            </a:r>
            <a:r>
              <a:rPr lang="de-DE" sz="2000" dirty="0"/>
              <a:t>erreicht werden.</a:t>
            </a:r>
          </a:p>
        </p:txBody>
      </p:sp>
    </p:spTree>
    <p:extLst>
      <p:ext uri="{BB962C8B-B14F-4D97-AF65-F5344CB8AC3E}">
        <p14:creationId xmlns:p14="http://schemas.microsoft.com/office/powerpoint/2010/main" val="3673000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2F2BE-3D9F-FE1C-9D3B-5F69042F2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0ADCCA-9342-F8B4-E2CE-1404DE7EF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Block II: Abiturbereich</a:t>
            </a:r>
          </a:p>
        </p:txBody>
      </p:sp>
      <p:pic>
        <p:nvPicPr>
          <p:cNvPr id="5" name="Picture 2" descr="asglogob">
            <a:extLst>
              <a:ext uri="{FF2B5EF4-FFF2-40B4-BE49-F238E27FC236}">
                <a16:creationId xmlns:a16="http://schemas.microsoft.com/office/drawing/2014/main" id="{D35FF3D7-7955-FD4E-74FE-15511CFF1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16416" y="188640"/>
            <a:ext cx="626883" cy="58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270F055-4D14-C80E-8722-4E1F98ECB2B0}"/>
              </a:ext>
            </a:extLst>
          </p:cNvPr>
          <p:cNvSpPr txBox="1"/>
          <p:nvPr/>
        </p:nvSpPr>
        <p:spPr>
          <a:xfrm>
            <a:off x="1223627" y="3068960"/>
            <a:ext cx="77408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Abiturprüfungsergebnisse  werden 5-fach gewertet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Maximal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erreichbare Punktzahl:	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300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Punkte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(4 x 15 Punkte x 5 = 300)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Mindestpunktzahl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				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100 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Punkte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de-DE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(4 x 5 Punkte x 5 = 100)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A8333B9-8733-C259-11C2-1D1B36BCA3E8}"/>
              </a:ext>
            </a:extLst>
          </p:cNvPr>
          <p:cNvSpPr txBox="1"/>
          <p:nvPr/>
        </p:nvSpPr>
        <p:spPr>
          <a:xfrm>
            <a:off x="1171238" y="1669327"/>
            <a:ext cx="6801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Abiturprüfungen in vier Fächern: LK1, LK2, GK-AB3, GK-AB4</a:t>
            </a:r>
          </a:p>
        </p:txBody>
      </p:sp>
      <p:sp>
        <p:nvSpPr>
          <p:cNvPr id="11" name="Pfeil: nach rechts gekrümmt 10">
            <a:extLst>
              <a:ext uri="{FF2B5EF4-FFF2-40B4-BE49-F238E27FC236}">
                <a16:creationId xmlns:a16="http://schemas.microsoft.com/office/drawing/2014/main" id="{2B6A107A-35FC-B71C-748F-42F5EACAF1A2}"/>
              </a:ext>
            </a:extLst>
          </p:cNvPr>
          <p:cNvSpPr/>
          <p:nvPr/>
        </p:nvSpPr>
        <p:spPr>
          <a:xfrm>
            <a:off x="503547" y="3212976"/>
            <a:ext cx="504056" cy="720080"/>
          </a:xfrm>
          <a:prstGeom prst="curvedRightArrow">
            <a:avLst/>
          </a:prstGeom>
          <a:solidFill>
            <a:schemeClr val="accent1"/>
          </a:solidFill>
          <a:ln>
            <a:solidFill>
              <a:srgbClr val="C00000"/>
            </a:solidFill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4785C5-55DF-576D-D194-789126338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Beispielberechnung Abiturnote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EDD4267-9641-3F37-837F-633A69789047}"/>
              </a:ext>
            </a:extLst>
          </p:cNvPr>
          <p:cNvSpPr txBox="1"/>
          <p:nvPr/>
        </p:nvSpPr>
        <p:spPr>
          <a:xfrm>
            <a:off x="1490952" y="1839307"/>
            <a:ext cx="6156000" cy="40011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3">
                <a:lumMod val="50000"/>
              </a:schemeClr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Abiturzeugnis</a:t>
            </a: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(=Ergebnisse aus Block I und Block II)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82DEBD3-52ED-52DE-D99A-02568E9DE9C7}"/>
              </a:ext>
            </a:extLst>
          </p:cNvPr>
          <p:cNvSpPr/>
          <p:nvPr/>
        </p:nvSpPr>
        <p:spPr>
          <a:xfrm>
            <a:off x="474103" y="2375366"/>
            <a:ext cx="3024000" cy="37056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1800" b="0" i="1" u="none" strike="noStrike" kern="1200" cap="none" spc="0" normalizeH="0" baseline="0" noProof="0" dirty="0">
              <a:ln>
                <a:noFill/>
              </a:ln>
              <a:solidFill>
                <a:srgbClr val="F6A21D">
                  <a:lumMod val="60000"/>
                  <a:lumOff val="4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Ergebnis Block I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1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LK		98 Punkte</a:t>
            </a:r>
          </a:p>
          <a:p>
            <a:pPr marL="0" marR="0" lvl="1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GK	     </a:t>
            </a:r>
            <a:r>
              <a:rPr kumimoji="0" lang="de-DE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226 Punkte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     324 Punkte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324 : 48 = 6,75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(34 : 48) x 40 =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270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Punkte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4A5356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183DE2C-966A-ADF8-665C-44260474BA58}"/>
              </a:ext>
            </a:extLst>
          </p:cNvPr>
          <p:cNvSpPr/>
          <p:nvPr/>
        </p:nvSpPr>
        <p:spPr>
          <a:xfrm>
            <a:off x="4572000" y="2375366"/>
            <a:ext cx="4065221" cy="37918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1800" b="0" i="1" u="none" strike="noStrike" kern="1200" cap="none" spc="0" normalizeH="0" baseline="0" noProof="0" dirty="0">
              <a:ln>
                <a:noFill/>
              </a:ln>
              <a:solidFill>
                <a:srgbClr val="F6A21D">
                  <a:lumMod val="60000"/>
                  <a:lumOff val="4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Ergebnis Block II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1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LK 1	7 Punkte	 (7x5) = 35 Punkte	</a:t>
            </a:r>
          </a:p>
          <a:p>
            <a:pPr marL="0" marR="0" lvl="1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LK 2	8 Punkte (8x5) = 40 Punkte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GK 3	9 Punkte	 (9x5) = 45 Punkte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GK 4	6 Punkte	 (6x5) = 30 Punkte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Summe			          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150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Punkte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4A5356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" name="Picture 2" descr="asglogob">
            <a:extLst>
              <a:ext uri="{FF2B5EF4-FFF2-40B4-BE49-F238E27FC236}">
                <a16:creationId xmlns:a16="http://schemas.microsoft.com/office/drawing/2014/main" id="{16D75936-92C5-96B8-768F-2AD027049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16416" y="188640"/>
            <a:ext cx="626883" cy="58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174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C65865-9727-E61F-233A-70A3F2B3E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Berechnung Abiturnote</a:t>
            </a:r>
          </a:p>
        </p:txBody>
      </p:sp>
      <p:pic>
        <p:nvPicPr>
          <p:cNvPr id="4" name="Picture 2" descr="asglogob">
            <a:extLst>
              <a:ext uri="{FF2B5EF4-FFF2-40B4-BE49-F238E27FC236}">
                <a16:creationId xmlns:a16="http://schemas.microsoft.com/office/drawing/2014/main" id="{FC108002-DBCD-70C5-54AE-92782F926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16416" y="188640"/>
            <a:ext cx="626883" cy="58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elle 8">
            <a:extLst>
              <a:ext uri="{FF2B5EF4-FFF2-40B4-BE49-F238E27FC236}">
                <a16:creationId xmlns:a16="http://schemas.microsoft.com/office/drawing/2014/main" id="{CADC60B2-0654-EF00-07B7-DF77D9CA5E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757163"/>
              </p:ext>
            </p:extLst>
          </p:nvPr>
        </p:nvGraphicFramePr>
        <p:xfrm>
          <a:off x="301751" y="1628800"/>
          <a:ext cx="8534401" cy="12801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76228">
                  <a:extLst>
                    <a:ext uri="{9D8B030D-6E8A-4147-A177-3AD203B41FA5}">
                      <a16:colId xmlns:a16="http://schemas.microsoft.com/office/drawing/2014/main" val="867707227"/>
                    </a:ext>
                  </a:extLst>
                </a:gridCol>
                <a:gridCol w="401451">
                  <a:extLst>
                    <a:ext uri="{9D8B030D-6E8A-4147-A177-3AD203B41FA5}">
                      <a16:colId xmlns:a16="http://schemas.microsoft.com/office/drawing/2014/main" val="987205235"/>
                    </a:ext>
                  </a:extLst>
                </a:gridCol>
                <a:gridCol w="1276228">
                  <a:extLst>
                    <a:ext uri="{9D8B030D-6E8A-4147-A177-3AD203B41FA5}">
                      <a16:colId xmlns:a16="http://schemas.microsoft.com/office/drawing/2014/main" val="3991845319"/>
                    </a:ext>
                  </a:extLst>
                </a:gridCol>
                <a:gridCol w="401451">
                  <a:extLst>
                    <a:ext uri="{9D8B030D-6E8A-4147-A177-3AD203B41FA5}">
                      <a16:colId xmlns:a16="http://schemas.microsoft.com/office/drawing/2014/main" val="2301746958"/>
                    </a:ext>
                  </a:extLst>
                </a:gridCol>
                <a:gridCol w="2367043">
                  <a:extLst>
                    <a:ext uri="{9D8B030D-6E8A-4147-A177-3AD203B41FA5}">
                      <a16:colId xmlns:a16="http://schemas.microsoft.com/office/drawing/2014/main" val="2667243094"/>
                    </a:ext>
                  </a:extLst>
                </a:gridCol>
                <a:gridCol w="444957">
                  <a:extLst>
                    <a:ext uri="{9D8B030D-6E8A-4147-A177-3AD203B41FA5}">
                      <a16:colId xmlns:a16="http://schemas.microsoft.com/office/drawing/2014/main" val="2178890380"/>
                    </a:ext>
                  </a:extLst>
                </a:gridCol>
                <a:gridCol w="2367043">
                  <a:extLst>
                    <a:ext uri="{9D8B030D-6E8A-4147-A177-3AD203B41FA5}">
                      <a16:colId xmlns:a16="http://schemas.microsoft.com/office/drawing/2014/main" val="4053595234"/>
                    </a:ext>
                  </a:extLst>
                </a:gridCol>
              </a:tblGrid>
              <a:tr h="630000">
                <a:tc>
                  <a:txBody>
                    <a:bodyPr/>
                    <a:lstStyle/>
                    <a:p>
                      <a:r>
                        <a:rPr lang="de-DE" dirty="0"/>
                        <a:t>Ergebnis Block 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Ergebnis Block 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Gesamtpunktzahl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Abiturnotenschnitt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372119"/>
                  </a:ext>
                </a:extLst>
              </a:tr>
              <a:tr h="630000">
                <a:tc>
                  <a:txBody>
                    <a:bodyPr/>
                    <a:lstStyle/>
                    <a:p>
                      <a:r>
                        <a:rPr lang="de-DE" dirty="0"/>
                        <a:t>270 Punkte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+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150 Punkte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=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420 Punkte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rgbClr val="C00000"/>
                          </a:solidFill>
                        </a:rPr>
                        <a:t>3,3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814641"/>
                  </a:ext>
                </a:extLst>
              </a:tr>
            </a:tbl>
          </a:graphicData>
        </a:graphic>
      </p:graphicFrame>
      <p:pic>
        <p:nvPicPr>
          <p:cNvPr id="6" name="Grafik 5">
            <a:extLst>
              <a:ext uri="{FF2B5EF4-FFF2-40B4-BE49-F238E27FC236}">
                <a16:creationId xmlns:a16="http://schemas.microsoft.com/office/drawing/2014/main" id="{33589B79-C200-06CA-153C-C7BBE0BA3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370" y="2911723"/>
            <a:ext cx="2628000" cy="391077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971017F-2E8E-0A93-6B01-492A49728C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352" y="2996952"/>
            <a:ext cx="2664000" cy="374031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C14694C3-BE49-6170-33F6-489352AEEE9D}"/>
                  </a:ext>
                </a:extLst>
              </p14:cNvPr>
              <p14:cNvContentPartPr/>
              <p14:nvPr/>
            </p14:nvContentPartPr>
            <p14:xfrm>
              <a:off x="5151293" y="4979385"/>
              <a:ext cx="2562480" cy="7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C14694C3-BE49-6170-33F6-489352AEEE9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79293" y="4691385"/>
                <a:ext cx="2706120" cy="57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87A132D4-32A4-B0EE-28B0-17AAD1EFEEDF}"/>
              </a:ext>
            </a:extLst>
          </p:cNvPr>
          <p:cNvGrpSpPr/>
          <p:nvPr/>
        </p:nvGrpSpPr>
        <p:grpSpPr>
          <a:xfrm>
            <a:off x="7966493" y="2860425"/>
            <a:ext cx="526680" cy="2122920"/>
            <a:chOff x="7966493" y="2860425"/>
            <a:chExt cx="526680" cy="212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B2A1BEC-D413-5267-D5DD-43DFFC87BF0D}"/>
                    </a:ext>
                  </a:extLst>
                </p14:cNvPr>
                <p14:cNvContentPartPr/>
                <p14:nvPr/>
              </p14:nvContentPartPr>
              <p14:xfrm>
                <a:off x="8025893" y="2923785"/>
                <a:ext cx="467280" cy="20595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B2A1BEC-D413-5267-D5DD-43DFFC87BF0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007893" y="2905785"/>
                  <a:ext cx="502920" cy="20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E16DCD4-3108-0ABC-4D06-5B016F63B064}"/>
                    </a:ext>
                  </a:extLst>
                </p14:cNvPr>
                <p14:cNvContentPartPr/>
                <p14:nvPr/>
              </p14:nvContentPartPr>
              <p14:xfrm>
                <a:off x="7966493" y="2860425"/>
                <a:ext cx="64080" cy="2440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E16DCD4-3108-0ABC-4D06-5B016F63B06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948853" y="2842785"/>
                  <a:ext cx="997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92F298C-DF09-0A1F-EEB4-605FC19E63AF}"/>
                    </a:ext>
                  </a:extLst>
                </p14:cNvPr>
                <p14:cNvContentPartPr/>
                <p14:nvPr/>
              </p14:nvContentPartPr>
              <p14:xfrm>
                <a:off x="7966493" y="2886705"/>
                <a:ext cx="379800" cy="100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92F298C-DF09-0A1F-EEB4-605FC19E63A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948853" y="2869065"/>
                  <a:ext cx="415440" cy="45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18195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6CE466-CF02-49B8-389F-2E9ADFE97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Mündliche Prüfungen im 1.-3. Abiturfach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1E89E68-41B0-D273-0872-24394ED19BFE}"/>
              </a:ext>
            </a:extLst>
          </p:cNvPr>
          <p:cNvSpPr txBox="1"/>
          <p:nvPr/>
        </p:nvSpPr>
        <p:spPr>
          <a:xfrm>
            <a:off x="1115616" y="1628800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4A535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Mündliche Prüfungen im 1. – 3. Fach werden angesetzt…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7A86662-F1B6-8508-D1C6-AB2860E0B0D4}"/>
              </a:ext>
            </a:extLst>
          </p:cNvPr>
          <p:cNvGrpSpPr/>
          <p:nvPr/>
        </p:nvGrpSpPr>
        <p:grpSpPr>
          <a:xfrm>
            <a:off x="1259632" y="2538554"/>
            <a:ext cx="7503762" cy="2294240"/>
            <a:chOff x="1403648" y="1700808"/>
            <a:chExt cx="7503762" cy="2294240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29DF1BA0-6630-EB4F-B560-714099975210}"/>
                </a:ext>
              </a:extLst>
            </p:cNvPr>
            <p:cNvSpPr txBox="1"/>
            <p:nvPr/>
          </p:nvSpPr>
          <p:spPr>
            <a:xfrm>
              <a:off x="1547664" y="2272226"/>
              <a:ext cx="6408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A535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 </a:t>
              </a:r>
              <a:r>
                <a:rPr kumimoji="0" lang="de-DE" sz="1800" b="1" i="0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>
                    <a:solidFill>
                      <a:srgbClr val="FF0000"/>
                    </a:solidFill>
                  </a:uFill>
                  <a:latin typeface="Arial" pitchFamily="34" charset="0"/>
                  <a:ea typeface="+mn-ea"/>
                  <a:cs typeface="Arial" pitchFamily="34" charset="0"/>
                </a:rPr>
                <a:t>Nichtbestehen der Abiturprüfung</a:t>
              </a: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A535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, d.h.</a:t>
              </a:r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0659060B-73C2-1759-857C-40F4B667DCD0}"/>
                </a:ext>
              </a:extLst>
            </p:cNvPr>
            <p:cNvSpPr txBox="1"/>
            <p:nvPr/>
          </p:nvSpPr>
          <p:spPr>
            <a:xfrm>
              <a:off x="1850626" y="2656220"/>
              <a:ext cx="7056784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itchFamily="49" charset="0"/>
                <a:buChar char="o"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A535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keine 100 Punkte in den 4 Fächern der Abiturprüfung</a:t>
              </a: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Courier New" pitchFamily="49" charset="0"/>
                <a:buChar char="o"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A535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fehlende „Innenbindung“</a:t>
              </a:r>
            </a:p>
            <a:p>
              <a:pPr marL="0" marR="0" lvl="0" indent="0" algn="l" defTabSz="4572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A535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  (mind. ein LK mit 25 Punkten, mind. 2 Fächer mit 25 Punkten)</a:t>
              </a:r>
            </a:p>
          </p:txBody>
        </p:sp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64B0336F-E900-FE6C-9EBB-69AB3C5CA545}"/>
                </a:ext>
              </a:extLst>
            </p:cNvPr>
            <p:cNvSpPr txBox="1"/>
            <p:nvPr/>
          </p:nvSpPr>
          <p:spPr>
            <a:xfrm>
              <a:off x="1403648" y="1700808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verpflichtend</a:t>
              </a: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A535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, bei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CCCE33D-5C54-F13C-A97F-86DABA518889}"/>
              </a:ext>
            </a:extLst>
          </p:cNvPr>
          <p:cNvGrpSpPr/>
          <p:nvPr/>
        </p:nvGrpSpPr>
        <p:grpSpPr>
          <a:xfrm>
            <a:off x="1403648" y="5373216"/>
            <a:ext cx="6552728" cy="801380"/>
            <a:chOff x="1403648" y="5013176"/>
            <a:chExt cx="6552728" cy="801380"/>
          </a:xfrm>
        </p:grpSpPr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FD691977-BA01-E499-77E9-DF63CBDE11E4}"/>
                </a:ext>
              </a:extLst>
            </p:cNvPr>
            <p:cNvSpPr txBox="1"/>
            <p:nvPr/>
          </p:nvSpPr>
          <p:spPr>
            <a:xfrm>
              <a:off x="1403648" y="5013176"/>
              <a:ext cx="27363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freiwillig</a:t>
              </a: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A535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, zur</a:t>
              </a:r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A80C29B3-64A3-8A77-59AD-782C28E7D27C}"/>
                </a:ext>
              </a:extLst>
            </p:cNvPr>
            <p:cNvSpPr txBox="1"/>
            <p:nvPr/>
          </p:nvSpPr>
          <p:spPr>
            <a:xfrm>
              <a:off x="1547664" y="5445224"/>
              <a:ext cx="64087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de-DE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A5356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 Verbesserung des Zeugnisschnitts</a:t>
              </a:r>
            </a:p>
          </p:txBody>
        </p:sp>
      </p:grpSp>
      <p:pic>
        <p:nvPicPr>
          <p:cNvPr id="3" name="Picture 2" descr="asglogob">
            <a:extLst>
              <a:ext uri="{FF2B5EF4-FFF2-40B4-BE49-F238E27FC236}">
                <a16:creationId xmlns:a16="http://schemas.microsoft.com/office/drawing/2014/main" id="{0795279C-E4DE-DE58-16CE-01A6FB2BF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16416" y="188640"/>
            <a:ext cx="626883" cy="58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043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2F1462D-4AA8-642E-3A00-B4637DF1DF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8" r="1815" b="-2"/>
          <a:stretch/>
        </p:blipFill>
        <p:spPr>
          <a:xfrm>
            <a:off x="728091" y="969264"/>
            <a:ext cx="7687818" cy="491947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00095DE-94F4-D6B1-837B-9B0A3E0E2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554" y="3933056"/>
            <a:ext cx="5151769" cy="195568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7C798F0-6408-E3CD-51B7-D3C6E01FB899}"/>
              </a:ext>
            </a:extLst>
          </p:cNvPr>
          <p:cNvSpPr txBox="1"/>
          <p:nvPr/>
        </p:nvSpPr>
        <p:spPr>
          <a:xfrm rot="872858">
            <a:off x="7196919" y="4903957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2027</a:t>
            </a:r>
            <a:endParaRPr lang="de-DE" dirty="0"/>
          </a:p>
        </p:txBody>
      </p:sp>
      <p:pic>
        <p:nvPicPr>
          <p:cNvPr id="3" name="Picture 2" descr="asglogob">
            <a:extLst>
              <a:ext uri="{FF2B5EF4-FFF2-40B4-BE49-F238E27FC236}">
                <a16:creationId xmlns:a16="http://schemas.microsoft.com/office/drawing/2014/main" id="{629B2464-9618-A1D7-C0EF-4F25532FF8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16416" y="188640"/>
            <a:ext cx="626883" cy="58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6407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2E59A2-DD54-F9A0-DF1F-F4FE79127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Abiturtermine 2027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4B704F4-7766-6A89-B586-E2245C9411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04" t="1355"/>
          <a:stretch>
            <a:fillRect/>
          </a:stretch>
        </p:blipFill>
        <p:spPr>
          <a:xfrm>
            <a:off x="1187624" y="1556792"/>
            <a:ext cx="6720415" cy="50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asglogob">
            <a:extLst>
              <a:ext uri="{FF2B5EF4-FFF2-40B4-BE49-F238E27FC236}">
                <a16:creationId xmlns:a16="http://schemas.microsoft.com/office/drawing/2014/main" id="{1DDFE4F1-1D76-8E08-8534-300084F2B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16416" y="188640"/>
            <a:ext cx="626883" cy="58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3581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269F53-9C01-81F2-A127-DAE5F031D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Abiturtermine 2027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4C52E8A-952F-0936-35BC-1CF9DBD974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42" t="2436" r="2075"/>
          <a:stretch>
            <a:fillRect/>
          </a:stretch>
        </p:blipFill>
        <p:spPr>
          <a:xfrm>
            <a:off x="252000" y="1268760"/>
            <a:ext cx="8640000" cy="5500285"/>
          </a:xfrm>
          <a:prstGeom prst="rect">
            <a:avLst/>
          </a:prstGeom>
        </p:spPr>
      </p:pic>
      <p:pic>
        <p:nvPicPr>
          <p:cNvPr id="3" name="Picture 2" descr="asglogob">
            <a:extLst>
              <a:ext uri="{FF2B5EF4-FFF2-40B4-BE49-F238E27FC236}">
                <a16:creationId xmlns:a16="http://schemas.microsoft.com/office/drawing/2014/main" id="{29ACAD63-5162-8BDE-D13F-82F6B86B1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16416" y="188640"/>
            <a:ext cx="626883" cy="58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3400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377757-F340-D3F3-BB6B-E278CECE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Stufenstatistik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E41BEBA-D271-046E-006C-48794592C5BE}"/>
              </a:ext>
            </a:extLst>
          </p:cNvPr>
          <p:cNvSpPr txBox="1"/>
          <p:nvPr/>
        </p:nvSpPr>
        <p:spPr>
          <a:xfrm>
            <a:off x="1832648" y="3044225"/>
            <a:ext cx="5472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153 Schülerinnen und Schüler</a:t>
            </a:r>
          </a:p>
          <a:p>
            <a:endParaRPr lang="de-DE" sz="2800" dirty="0"/>
          </a:p>
          <a:p>
            <a:pPr algn="ctr"/>
            <a:r>
              <a:rPr lang="de-DE" sz="2800" dirty="0"/>
              <a:t>89          64 </a:t>
            </a:r>
          </a:p>
        </p:txBody>
      </p:sp>
      <p:pic>
        <p:nvPicPr>
          <p:cNvPr id="6" name="Grafik 5" descr="Weiblich mit einfarbiger Füllung">
            <a:extLst>
              <a:ext uri="{FF2B5EF4-FFF2-40B4-BE49-F238E27FC236}">
                <a16:creationId xmlns:a16="http://schemas.microsoft.com/office/drawing/2014/main" id="{DF6FFF91-85D8-AAD7-1B4A-0FB132741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64522" y="3922117"/>
            <a:ext cx="504000" cy="504000"/>
          </a:xfrm>
          <a:prstGeom prst="rect">
            <a:avLst/>
          </a:prstGeom>
        </p:spPr>
      </p:pic>
      <p:pic>
        <p:nvPicPr>
          <p:cNvPr id="8" name="Grafik 7" descr="Männlich mit einfarbiger Füllung">
            <a:extLst>
              <a:ext uri="{FF2B5EF4-FFF2-40B4-BE49-F238E27FC236}">
                <a16:creationId xmlns:a16="http://schemas.microsoft.com/office/drawing/2014/main" id="{0B6710C0-3718-4B09-1F12-7FE81EDC14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06237" y="3922117"/>
            <a:ext cx="504000" cy="504000"/>
          </a:xfrm>
          <a:prstGeom prst="rect">
            <a:avLst/>
          </a:prstGeom>
        </p:spPr>
      </p:pic>
      <p:pic>
        <p:nvPicPr>
          <p:cNvPr id="9" name="Picture 2" descr="asglogob">
            <a:extLst>
              <a:ext uri="{FF2B5EF4-FFF2-40B4-BE49-F238E27FC236}">
                <a16:creationId xmlns:a16="http://schemas.microsoft.com/office/drawing/2014/main" id="{D4CC7B09-B086-3721-A569-D9295C15E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65597" y="228600"/>
            <a:ext cx="626883" cy="58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63305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351231-CD97-CEDD-AE14-C004CC90C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Abiturtermine 2027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288C8FA-687B-BC24-9C31-73166E1190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0550"/>
          <a:stretch>
            <a:fillRect/>
          </a:stretch>
        </p:blipFill>
        <p:spPr>
          <a:xfrm>
            <a:off x="252000" y="1484784"/>
            <a:ext cx="8640000" cy="5021687"/>
          </a:xfrm>
          <a:prstGeom prst="rect">
            <a:avLst/>
          </a:prstGeom>
        </p:spPr>
      </p:pic>
      <p:pic>
        <p:nvPicPr>
          <p:cNvPr id="3" name="Picture 2" descr="asglogob">
            <a:extLst>
              <a:ext uri="{FF2B5EF4-FFF2-40B4-BE49-F238E27FC236}">
                <a16:creationId xmlns:a16="http://schemas.microsoft.com/office/drawing/2014/main" id="{07FC4AAA-E892-5996-4DA8-F47C158D5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16416" y="188640"/>
            <a:ext cx="626883" cy="58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55516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BC8DCF-695A-AF0E-B339-030D78B53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Abiturtermine 2027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A70FE15-51DF-1128-7B26-84E00D749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52" y="1772816"/>
            <a:ext cx="8640000" cy="3660856"/>
          </a:xfrm>
          <a:prstGeom prst="rect">
            <a:avLst/>
          </a:prstGeom>
        </p:spPr>
      </p:pic>
      <p:pic>
        <p:nvPicPr>
          <p:cNvPr id="3" name="Picture 2" descr="asglogob">
            <a:extLst>
              <a:ext uri="{FF2B5EF4-FFF2-40B4-BE49-F238E27FC236}">
                <a16:creationId xmlns:a16="http://schemas.microsoft.com/office/drawing/2014/main" id="{CFA9279E-0ADE-5F2B-28A6-177498724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16416" y="188640"/>
            <a:ext cx="626883" cy="58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5773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BA658A-FFD3-A356-CEAE-202420FC3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188640"/>
            <a:ext cx="8534400" cy="936000"/>
          </a:xfrm>
        </p:spPr>
        <p:txBody>
          <a:bodyPr>
            <a:normAutofit fontScale="90000"/>
          </a:bodyPr>
          <a:lstStyle/>
          <a:p>
            <a:r>
              <a:rPr lang="de-DE" dirty="0"/>
              <a:t>Abiturtermine 2027</a:t>
            </a:r>
            <a:br>
              <a:rPr lang="de-DE" dirty="0"/>
            </a:br>
            <a:r>
              <a:rPr lang="de-DE" dirty="0"/>
              <a:t>Seite des Schulministeriums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3DA3FC1-C215-8AF6-A916-AD6EA7985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1844824"/>
            <a:ext cx="4286250" cy="4286250"/>
          </a:xfrm>
          <a:prstGeom prst="rect">
            <a:avLst/>
          </a:prstGeom>
        </p:spPr>
      </p:pic>
      <p:pic>
        <p:nvPicPr>
          <p:cNvPr id="3" name="Picture 2" descr="asglogob">
            <a:extLst>
              <a:ext uri="{FF2B5EF4-FFF2-40B4-BE49-F238E27FC236}">
                <a16:creationId xmlns:a16="http://schemas.microsoft.com/office/drawing/2014/main" id="{FF568B1F-2F45-B43A-FC4E-27BFB8409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16416" y="188640"/>
            <a:ext cx="626883" cy="58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30450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37B810-EB58-4F8F-C250-4B90517F9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36000"/>
          </a:xfrm>
        </p:spPr>
        <p:txBody>
          <a:bodyPr>
            <a:normAutofit fontScale="90000"/>
          </a:bodyPr>
          <a:lstStyle/>
          <a:p>
            <a:r>
              <a:rPr lang="de-DE" dirty="0"/>
              <a:t>Obligatorische Fahrten</a:t>
            </a:r>
            <a:br>
              <a:rPr lang="de-DE" dirty="0"/>
            </a:br>
            <a:r>
              <a:rPr lang="de-DE" dirty="0"/>
              <a:t>in der Qualifikationsphase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967EEC-D872-9391-A6A1-7A80B9015CA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497724" y="1844824"/>
            <a:ext cx="6142456" cy="4572000"/>
          </a:xfrm>
        </p:spPr>
        <p:txBody>
          <a:bodyPr/>
          <a:lstStyle/>
          <a:p>
            <a:r>
              <a:rPr lang="de-DE" dirty="0"/>
              <a:t>Berlinfahrt:</a:t>
            </a:r>
          </a:p>
          <a:p>
            <a:pPr marL="0" indent="0">
              <a:buNone/>
            </a:pPr>
            <a:r>
              <a:rPr lang="de-DE" dirty="0"/>
              <a:t>	29.01.2026 – 02.02.2026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Skifahrt der Sport-LKs:</a:t>
            </a:r>
          </a:p>
          <a:p>
            <a:pPr marL="0" indent="0">
              <a:buNone/>
            </a:pPr>
            <a:r>
              <a:rPr lang="de-DE" dirty="0"/>
              <a:t>	19.03.2026 – 27.03.2026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Studienfahrten der LKs (A-Schiene):</a:t>
            </a:r>
          </a:p>
          <a:p>
            <a:pPr marL="0" indent="0">
              <a:buNone/>
            </a:pPr>
            <a:r>
              <a:rPr lang="de-DE" dirty="0"/>
              <a:t>	ca. 28.09.2026 bis 02.10.2026</a:t>
            </a:r>
          </a:p>
        </p:txBody>
      </p:sp>
      <p:pic>
        <p:nvPicPr>
          <p:cNvPr id="4" name="Picture 2" descr="asglogob">
            <a:extLst>
              <a:ext uri="{FF2B5EF4-FFF2-40B4-BE49-F238E27FC236}">
                <a16:creationId xmlns:a16="http://schemas.microsoft.com/office/drawing/2014/main" id="{77259644-8964-E66B-5019-1170BEAAF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16416" y="188640"/>
            <a:ext cx="626883" cy="58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819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05CF0B-2F8B-AA8C-8357-A56C77073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 anchor="b">
            <a:normAutofit/>
          </a:bodyPr>
          <a:lstStyle/>
          <a:p>
            <a:r>
              <a:rPr lang="de-DE" dirty="0"/>
              <a:t>Sonstiges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8F4ACA6-6764-14AB-AD94-EEAFE0CC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712" y="1527048"/>
            <a:ext cx="6096000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24419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>
            <a:extLst>
              <a:ext uri="{FF2B5EF4-FFF2-40B4-BE49-F238E27FC236}">
                <a16:creationId xmlns:a16="http://schemas.microsoft.com/office/drawing/2014/main" id="{EA723A24-95FE-B878-5C8E-B932CB7B11BD}"/>
              </a:ext>
            </a:extLst>
          </p:cNvPr>
          <p:cNvSpPr txBox="1"/>
          <p:nvPr/>
        </p:nvSpPr>
        <p:spPr>
          <a:xfrm>
            <a:off x="1331640" y="1967679"/>
            <a:ext cx="6480720" cy="3592175"/>
          </a:xfrm>
          <a:prstGeom prst="wedgeEllipseCallout">
            <a:avLst>
              <a:gd name="adj1" fmla="val 68436"/>
              <a:gd name="adj2" fmla="val 70764"/>
            </a:avLst>
          </a:prstGeom>
          <a:solidFill>
            <a:schemeClr val="accent1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Gabriola" panose="04040605051002020D02" pitchFamily="82" charset="0"/>
              </a:rPr>
              <a:t>Herzlichen Dank</a:t>
            </a:r>
          </a:p>
          <a:p>
            <a:pPr algn="ctr"/>
            <a:r>
              <a:rPr lang="de-DE" sz="4000" dirty="0">
                <a:latin typeface="Gabriola" panose="04040605051002020D02" pitchFamily="82" charset="0"/>
              </a:rPr>
              <a:t>für Ihre Aufmerksamkeit</a:t>
            </a:r>
          </a:p>
          <a:p>
            <a:pPr algn="ctr"/>
            <a:r>
              <a:rPr lang="de-DE" sz="4000" dirty="0">
                <a:latin typeface="Gabriola" panose="04040605051002020D02" pitchFamily="82" charset="0"/>
              </a:rPr>
              <a:t>und</a:t>
            </a:r>
          </a:p>
          <a:p>
            <a:pPr algn="ctr"/>
            <a:r>
              <a:rPr lang="de-DE" sz="4000" dirty="0">
                <a:latin typeface="Gabriola" panose="04040605051002020D02" pitchFamily="82" charset="0"/>
              </a:rPr>
              <a:t>einen schönen Abend!</a:t>
            </a:r>
            <a:endParaRPr lang="de-DE" dirty="0">
              <a:latin typeface="Gabriola" panose="04040605051002020D02" pitchFamily="82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B4A4C57-3386-86A5-5E31-142F91AAA7AA}"/>
              </a:ext>
            </a:extLst>
          </p:cNvPr>
          <p:cNvGrpSpPr/>
          <p:nvPr/>
        </p:nvGrpSpPr>
        <p:grpSpPr>
          <a:xfrm>
            <a:off x="265212" y="0"/>
            <a:ext cx="2564904" cy="6842306"/>
            <a:chOff x="265212" y="0"/>
            <a:chExt cx="2564904" cy="6842306"/>
          </a:xfrm>
        </p:grpSpPr>
        <p:pic>
          <p:nvPicPr>
            <p:cNvPr id="5" name="Picture 2" descr="hamaca turística para recreación. hamaca portátil aislado en un fondo  blanco. ilustración vectorial en estilo doodle hamaca para recreación al  aire libre. 2927317 Vector en Vecteezy">
              <a:extLst>
                <a:ext uri="{FF2B5EF4-FFF2-40B4-BE49-F238E27FC236}">
                  <a16:creationId xmlns:a16="http://schemas.microsoft.com/office/drawing/2014/main" id="{D3B5A38A-B2E6-4D66-D17C-A9FCAA41DB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6429" r="92347">
                          <a14:foregroundMark x1="10918" y1="53571" x2="6429" y2="61020"/>
                          <a14:foregroundMark x1="6429" y1="61020" x2="10306" y2="61531"/>
                          <a14:foregroundMark x1="68776" y1="74184" x2="78776" y2="68265"/>
                          <a14:foregroundMark x1="78776" y1="68265" x2="86735" y2="58265"/>
                          <a14:foregroundMark x1="86735" y1="58265" x2="92347" y2="32041"/>
                          <a14:backgroundMark x1="17755" y1="38265" x2="17755" y2="38265"/>
                          <a14:backgroundMark x1="77959" y1="16224" x2="77959" y2="162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212" y="4277402"/>
              <a:ext cx="2564904" cy="2564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Gerader Verbinder 5">
              <a:extLst>
                <a:ext uri="{FF2B5EF4-FFF2-40B4-BE49-F238E27FC236}">
                  <a16:creationId xmlns:a16="http://schemas.microsoft.com/office/drawing/2014/main" id="{65B8A828-C853-F573-884E-725D8FBC61CF}"/>
                </a:ext>
              </a:extLst>
            </p:cNvPr>
            <p:cNvCxnSpPr/>
            <p:nvPr/>
          </p:nvCxnSpPr>
          <p:spPr>
            <a:xfrm>
              <a:off x="683568" y="0"/>
              <a:ext cx="0" cy="515719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Gerader Verbinder 6">
              <a:extLst>
                <a:ext uri="{FF2B5EF4-FFF2-40B4-BE49-F238E27FC236}">
                  <a16:creationId xmlns:a16="http://schemas.microsoft.com/office/drawing/2014/main" id="{2B57819D-6DB0-790D-1ED7-C3A5FF10B1EB}"/>
                </a:ext>
              </a:extLst>
            </p:cNvPr>
            <p:cNvCxnSpPr/>
            <p:nvPr/>
          </p:nvCxnSpPr>
          <p:spPr>
            <a:xfrm>
              <a:off x="2267744" y="9128"/>
              <a:ext cx="0" cy="45720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F3CCAAC-5AF8-6418-C68E-F904DBD1BB24}"/>
              </a:ext>
            </a:extLst>
          </p:cNvPr>
          <p:cNvGrpSpPr/>
          <p:nvPr/>
        </p:nvGrpSpPr>
        <p:grpSpPr>
          <a:xfrm>
            <a:off x="6084168" y="0"/>
            <a:ext cx="1292031" cy="3280871"/>
            <a:chOff x="6084168" y="0"/>
            <a:chExt cx="1292031" cy="3280871"/>
          </a:xfrm>
        </p:grpSpPr>
        <p:pic>
          <p:nvPicPr>
            <p:cNvPr id="9" name="Grafik 8" descr="Glühlampe Silhouette">
              <a:extLst>
                <a:ext uri="{FF2B5EF4-FFF2-40B4-BE49-F238E27FC236}">
                  <a16:creationId xmlns:a16="http://schemas.microsoft.com/office/drawing/2014/main" id="{7782371E-C719-A389-E367-7692C22C8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0800000">
              <a:off x="6084168" y="1988840"/>
              <a:ext cx="1292031" cy="1292031"/>
            </a:xfrm>
            <a:prstGeom prst="rect">
              <a:avLst/>
            </a:prstGeom>
          </p:spPr>
        </p:pic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BD7F29EE-055A-5523-CF8C-F5B340E16228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flipV="1">
              <a:off x="6730183" y="0"/>
              <a:ext cx="2057" cy="2088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2" name="Picture 2" descr="asglogob">
            <a:extLst>
              <a:ext uri="{FF2B5EF4-FFF2-40B4-BE49-F238E27FC236}">
                <a16:creationId xmlns:a16="http://schemas.microsoft.com/office/drawing/2014/main" id="{09D4CE4A-BD8C-232A-3A53-9382902CF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16416" y="188640"/>
            <a:ext cx="626883" cy="58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203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0" fill="hold">
                                          <p:stCondLst>
                                            <p:cond delay="6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0" fill="hold">
                                          <p:stCondLst>
                                            <p:cond delay="80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9077F9-B1B2-317A-6A2E-0D6CAFD29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Wahl der Elternvertreter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377453C-5257-5304-34EF-8AF41B97CACD}"/>
              </a:ext>
            </a:extLst>
          </p:cNvPr>
          <p:cNvSpPr txBox="1"/>
          <p:nvPr/>
        </p:nvSpPr>
        <p:spPr>
          <a:xfrm>
            <a:off x="1839151" y="3068960"/>
            <a:ext cx="5465699" cy="1713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US" sz="2400" dirty="0"/>
              <a:t>Stimmberechtigte </a:t>
            </a:r>
            <a:r>
              <a:rPr lang="en-US" sz="2400" dirty="0" err="1"/>
              <a:t>Eltern</a:t>
            </a:r>
            <a:r>
              <a:rPr lang="en-US" sz="2400" dirty="0"/>
              <a:t>: </a:t>
            </a:r>
            <a:r>
              <a:rPr lang="en-US" sz="2400" b="1" dirty="0"/>
              <a:t>153</a:t>
            </a:r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endParaRPr lang="en-US" sz="2400" dirty="0"/>
          </a:p>
          <a:p>
            <a:pPr defTabSz="914400">
              <a:spcBef>
                <a:spcPts val="1000"/>
              </a:spcBef>
              <a:buClr>
                <a:schemeClr val="accent2"/>
              </a:buClr>
            </a:pPr>
            <a:r>
              <a:rPr lang="en-US" sz="2400" dirty="0" err="1"/>
              <a:t>Pflegschaftsvorsitzende</a:t>
            </a:r>
            <a:r>
              <a:rPr lang="en-US" sz="2400" dirty="0"/>
              <a:t>/</a:t>
            </a:r>
            <a:r>
              <a:rPr lang="en-US" sz="2400" dirty="0" err="1"/>
              <a:t>Vertreter</a:t>
            </a:r>
            <a:r>
              <a:rPr lang="en-US" sz="2400" dirty="0"/>
              <a:t>: </a:t>
            </a:r>
            <a:r>
              <a:rPr lang="en-US" sz="2400" b="1" dirty="0"/>
              <a:t>8/8</a:t>
            </a:r>
          </a:p>
        </p:txBody>
      </p:sp>
      <p:pic>
        <p:nvPicPr>
          <p:cNvPr id="5" name="Picture 2" descr="asglogob">
            <a:extLst>
              <a:ext uri="{FF2B5EF4-FFF2-40B4-BE49-F238E27FC236}">
                <a16:creationId xmlns:a16="http://schemas.microsoft.com/office/drawing/2014/main" id="{EA72E2BE-B646-49A8-6033-8F92594DA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65597" y="228600"/>
            <a:ext cx="626883" cy="58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9481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7A3A88-1F2E-76D2-3454-16DC40CD5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Wahl der Elternvertreter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0BE7DD6-8BEB-40E7-58C6-E3B5E192B3DA}"/>
              </a:ext>
            </a:extLst>
          </p:cNvPr>
          <p:cNvSpPr txBox="1"/>
          <p:nvPr/>
        </p:nvSpPr>
        <p:spPr>
          <a:xfrm>
            <a:off x="1115616" y="3020960"/>
            <a:ext cx="6584634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ts val="1000"/>
              </a:spcBef>
              <a:buClr>
                <a:srgbClr val="9BAFB5"/>
              </a:buClr>
            </a:pPr>
            <a:r>
              <a:rPr lang="en-US" sz="2400" dirty="0" err="1">
                <a:solidFill>
                  <a:srgbClr val="000000"/>
                </a:solidFill>
                <a:latin typeface="Gill Sans MT" panose="020B0502020104020203"/>
                <a:cs typeface="Amatic SC" panose="00000500000000000000" pitchFamily="2" charset="-79"/>
              </a:rPr>
              <a:t>Vorschlag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/>
                <a:cs typeface="Amatic SC" panose="00000500000000000000" pitchFamily="2" charset="-79"/>
              </a:rPr>
              <a:t> der 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/>
                <a:cs typeface="Amatic SC" panose="00000500000000000000" pitchFamily="2" charset="-79"/>
              </a:rPr>
              <a:t>Stufenleitung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/>
                <a:cs typeface="Amatic SC" panose="00000500000000000000" pitchFamily="2" charset="-79"/>
              </a:rPr>
              <a:t>:</a:t>
            </a:r>
          </a:p>
          <a:p>
            <a:pPr algn="ctr">
              <a:spcBef>
                <a:spcPts val="1000"/>
              </a:spcBef>
              <a:buClr>
                <a:srgbClr val="9BAFB5"/>
              </a:buClr>
            </a:pPr>
            <a:endParaRPr lang="en-US" sz="2400" dirty="0">
              <a:solidFill>
                <a:srgbClr val="000000"/>
              </a:solidFill>
              <a:latin typeface="Gill Sans MT" panose="020B0502020104020203"/>
              <a:cs typeface="Amatic SC" panose="00000500000000000000" pitchFamily="2" charset="-79"/>
            </a:endParaRPr>
          </a:p>
          <a:p>
            <a:pPr algn="ctr">
              <a:spcBef>
                <a:spcPts val="1000"/>
              </a:spcBef>
              <a:buClr>
                <a:srgbClr val="9BAFB5"/>
              </a:buClr>
            </a:pPr>
            <a:r>
              <a:rPr lang="en-US" sz="2400" dirty="0" err="1">
                <a:solidFill>
                  <a:srgbClr val="C00000"/>
                </a:solidFill>
                <a:latin typeface="Gill Sans MT" panose="020B0502020104020203"/>
                <a:cs typeface="Amatic SC" panose="00000500000000000000" pitchFamily="2" charset="-79"/>
              </a:rPr>
              <a:t>Bestätigung</a:t>
            </a:r>
            <a:r>
              <a:rPr lang="en-US" sz="2400" dirty="0">
                <a:solidFill>
                  <a:srgbClr val="C00000"/>
                </a:solidFill>
                <a:latin typeface="Gill Sans MT" panose="020B0502020104020203"/>
                <a:cs typeface="Amatic SC" panose="00000500000000000000" pitchFamily="2" charset="-79"/>
              </a:rPr>
              <a:t> der </a:t>
            </a:r>
            <a:r>
              <a:rPr lang="en-US" sz="2400" dirty="0" err="1">
                <a:solidFill>
                  <a:srgbClr val="C00000"/>
                </a:solidFill>
                <a:latin typeface="Gill Sans MT" panose="020B0502020104020203"/>
                <a:cs typeface="Amatic SC" panose="00000500000000000000" pitchFamily="2" charset="-79"/>
              </a:rPr>
              <a:t>amtierenden</a:t>
            </a:r>
            <a:r>
              <a:rPr lang="en-US" sz="2400" dirty="0">
                <a:solidFill>
                  <a:srgbClr val="C00000"/>
                </a:solidFill>
                <a:latin typeface="Gill Sans MT" panose="020B0502020104020203"/>
                <a:cs typeface="Amatic SC" panose="00000500000000000000" pitchFamily="2" charset="-79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Gill Sans MT" panose="020B0502020104020203"/>
                <a:cs typeface="Amatic SC" panose="00000500000000000000" pitchFamily="2" charset="-79"/>
              </a:rPr>
              <a:t>Elternvertreter:innen</a:t>
            </a:r>
            <a:r>
              <a:rPr lang="en-US" sz="2400" dirty="0">
                <a:solidFill>
                  <a:srgbClr val="C00000"/>
                </a:solidFill>
                <a:latin typeface="Gill Sans MT" panose="020B0502020104020203"/>
                <a:cs typeface="Amatic SC" panose="00000500000000000000" pitchFamily="2" charset="-79"/>
              </a:rPr>
              <a:t> </a:t>
            </a:r>
          </a:p>
          <a:p>
            <a:pPr indent="-228600">
              <a:spcBef>
                <a:spcPts val="1000"/>
              </a:spcBef>
              <a:buClr>
                <a:srgbClr val="9BAFB5"/>
              </a:buClr>
              <a:buFont typeface="Arial" panose="020B0604020202020204" pitchFamily="34" charset="0"/>
              <a:buChar char="•"/>
            </a:pPr>
            <a:endParaRPr lang="en-US" b="1" dirty="0">
              <a:solidFill>
                <a:srgbClr val="404040"/>
              </a:solidFill>
              <a:latin typeface="Gill Sans MT" panose="020B0502020104020203"/>
            </a:endParaRPr>
          </a:p>
          <a:p>
            <a:pPr indent="-228600">
              <a:spcBef>
                <a:spcPts val="1000"/>
              </a:spcBef>
              <a:buClr>
                <a:srgbClr val="9BAFB5"/>
              </a:buClr>
              <a:buFont typeface="Arial" panose="020B0604020202020204" pitchFamily="34" charset="0"/>
              <a:buChar char="•"/>
            </a:pPr>
            <a:endParaRPr lang="en-US" b="1" dirty="0">
              <a:solidFill>
                <a:srgbClr val="404040"/>
              </a:solidFill>
              <a:latin typeface="Gill Sans MT" panose="020B0502020104020203"/>
            </a:endParaRPr>
          </a:p>
          <a:p>
            <a:pPr indent="-228600">
              <a:spcBef>
                <a:spcPts val="1000"/>
              </a:spcBef>
              <a:buClr>
                <a:srgbClr val="9BAFB5"/>
              </a:buClr>
              <a:buFont typeface="Arial" panose="020B0604020202020204" pitchFamily="34" charset="0"/>
              <a:buChar char="•"/>
            </a:pPr>
            <a:endParaRPr lang="en-US" b="1" dirty="0">
              <a:solidFill>
                <a:srgbClr val="404040"/>
              </a:solidFill>
              <a:latin typeface="Gill Sans MT" panose="020B0502020104020203"/>
            </a:endParaRPr>
          </a:p>
          <a:p>
            <a:pPr indent="-228600">
              <a:spcBef>
                <a:spcPts val="1000"/>
              </a:spcBef>
              <a:buClr>
                <a:srgbClr val="9BAFB5"/>
              </a:buClr>
              <a:buFont typeface="Arial" panose="020B0604020202020204" pitchFamily="34" charset="0"/>
              <a:buChar char="•"/>
            </a:pPr>
            <a:endParaRPr lang="en-US" b="1" dirty="0">
              <a:solidFill>
                <a:srgbClr val="404040"/>
              </a:solidFill>
              <a:latin typeface="Gill Sans MT" panose="020B0502020104020203"/>
            </a:endParaRPr>
          </a:p>
        </p:txBody>
      </p:sp>
      <p:pic>
        <p:nvPicPr>
          <p:cNvPr id="5" name="Picture 2" descr="asglogob">
            <a:extLst>
              <a:ext uri="{FF2B5EF4-FFF2-40B4-BE49-F238E27FC236}">
                <a16:creationId xmlns:a16="http://schemas.microsoft.com/office/drawing/2014/main" id="{099041C8-0F0B-A6EB-F873-5D33C889E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65597" y="228600"/>
            <a:ext cx="626883" cy="58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6167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84D1550-0BA1-5828-2AD2-F1753A658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 err="1"/>
              <a:t>Bisherige</a:t>
            </a:r>
            <a:r>
              <a:rPr lang="en-US" dirty="0"/>
              <a:t> </a:t>
            </a:r>
            <a:r>
              <a:rPr lang="en-US" dirty="0" err="1"/>
              <a:t>Stufensprecher:innen</a:t>
            </a:r>
            <a:endParaRPr lang="en-US" dirty="0"/>
          </a:p>
        </p:txBody>
      </p:sp>
      <p:graphicFrame>
        <p:nvGraphicFramePr>
          <p:cNvPr id="7" name="Textfeld 4">
            <a:extLst>
              <a:ext uri="{FF2B5EF4-FFF2-40B4-BE49-F238E27FC236}">
                <a16:creationId xmlns:a16="http://schemas.microsoft.com/office/drawing/2014/main" id="{611E1C31-AB87-0813-F53E-E5BB2B57BE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2094830"/>
              </p:ext>
            </p:extLst>
          </p:nvPr>
        </p:nvGraphicFramePr>
        <p:xfrm>
          <a:off x="179512" y="1845312"/>
          <a:ext cx="4498848" cy="439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0B2AE50B-BB13-61D1-7D20-9F13096142FD}"/>
              </a:ext>
            </a:extLst>
          </p:cNvPr>
          <p:cNvSpPr txBox="1"/>
          <p:nvPr/>
        </p:nvSpPr>
        <p:spPr>
          <a:xfrm>
            <a:off x="1015366" y="1412776"/>
            <a:ext cx="282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1">
                    <a:lumMod val="75000"/>
                  </a:schemeClr>
                </a:solidFill>
              </a:rPr>
              <a:t>Elternvertreter der EF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387EF92-B973-54E4-E2ED-89A690324D19}"/>
              </a:ext>
            </a:extLst>
          </p:cNvPr>
          <p:cNvSpPr txBox="1"/>
          <p:nvPr/>
        </p:nvSpPr>
        <p:spPr>
          <a:xfrm>
            <a:off x="5301496" y="140348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chemeClr val="bg2">
                    <a:lumMod val="50000"/>
                  </a:schemeClr>
                </a:solidFill>
              </a:rPr>
              <a:t>Stellvertreter:innen</a:t>
            </a:r>
            <a:r>
              <a:rPr lang="de-DE" b="1" dirty="0">
                <a:solidFill>
                  <a:schemeClr val="bg2">
                    <a:lumMod val="50000"/>
                  </a:schemeClr>
                </a:solidFill>
              </a:rPr>
              <a:t> der EF</a:t>
            </a:r>
          </a:p>
        </p:txBody>
      </p:sp>
      <p:pic>
        <p:nvPicPr>
          <p:cNvPr id="10" name="Picture 2" descr="asglogob">
            <a:extLst>
              <a:ext uri="{FF2B5EF4-FFF2-40B4-BE49-F238E27FC236}">
                <a16:creationId xmlns:a16="http://schemas.microsoft.com/office/drawing/2014/main" id="{0348BDD8-A4E6-9714-9583-1EB4DB928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316416" y="188640"/>
            <a:ext cx="626883" cy="58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A74DE6C-AFE5-57D2-D6C1-B9187C070617}"/>
              </a:ext>
            </a:extLst>
          </p:cNvPr>
          <p:cNvGrpSpPr/>
          <p:nvPr/>
        </p:nvGrpSpPr>
        <p:grpSpPr>
          <a:xfrm>
            <a:off x="6149145" y="2451966"/>
            <a:ext cx="1512000" cy="833506"/>
            <a:chOff x="1787" y="863109"/>
            <a:chExt cx="1389177" cy="833506"/>
          </a:xfrm>
        </p:grpSpPr>
        <p:sp>
          <p:nvSpPr>
            <p:cNvPr id="3" name="Rechteck: abgerundete Ecken 2">
              <a:extLst>
                <a:ext uri="{FF2B5EF4-FFF2-40B4-BE49-F238E27FC236}">
                  <a16:creationId xmlns:a16="http://schemas.microsoft.com/office/drawing/2014/main" id="{010E2116-F0C0-5D4E-C81D-F3C1CDC022C0}"/>
                </a:ext>
              </a:extLst>
            </p:cNvPr>
            <p:cNvSpPr/>
            <p:nvPr/>
          </p:nvSpPr>
          <p:spPr>
            <a:xfrm>
              <a:off x="1787" y="863109"/>
              <a:ext cx="1389177" cy="833506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4" name="Rechteck: abgerundete Ecken 4">
              <a:extLst>
                <a:ext uri="{FF2B5EF4-FFF2-40B4-BE49-F238E27FC236}">
                  <a16:creationId xmlns:a16="http://schemas.microsoft.com/office/drawing/2014/main" id="{B801B7D0-251B-EB16-70AD-9BB6DDF59F14}"/>
                </a:ext>
              </a:extLst>
            </p:cNvPr>
            <p:cNvSpPr txBox="1"/>
            <p:nvPr/>
          </p:nvSpPr>
          <p:spPr>
            <a:xfrm>
              <a:off x="26200" y="887522"/>
              <a:ext cx="1340351" cy="784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kern="1200" dirty="0"/>
                <a:t>Frau Severin</a:t>
              </a:r>
              <a:endParaRPr lang="en-US" sz="1600" kern="1200" dirty="0"/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BFCBE2C-F543-DA57-AEEA-C5E614B9C8A6}"/>
              </a:ext>
            </a:extLst>
          </p:cNvPr>
          <p:cNvGrpSpPr/>
          <p:nvPr/>
        </p:nvGrpSpPr>
        <p:grpSpPr>
          <a:xfrm>
            <a:off x="6136890" y="3479696"/>
            <a:ext cx="1512000" cy="835200"/>
            <a:chOff x="0" y="31432"/>
            <a:chExt cx="2667601" cy="1600560"/>
          </a:xfrm>
        </p:grpSpPr>
        <p:sp>
          <p:nvSpPr>
            <p:cNvPr id="12" name="Rechteck: abgerundete Ecken 11">
              <a:extLst>
                <a:ext uri="{FF2B5EF4-FFF2-40B4-BE49-F238E27FC236}">
                  <a16:creationId xmlns:a16="http://schemas.microsoft.com/office/drawing/2014/main" id="{82D9B734-27B0-B274-62F9-AC3220C0F560}"/>
                </a:ext>
              </a:extLst>
            </p:cNvPr>
            <p:cNvSpPr/>
            <p:nvPr/>
          </p:nvSpPr>
          <p:spPr>
            <a:xfrm>
              <a:off x="0" y="31432"/>
              <a:ext cx="2667601" cy="1600560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3" name="Rechteck: abgerundete Ecken 4">
              <a:extLst>
                <a:ext uri="{FF2B5EF4-FFF2-40B4-BE49-F238E27FC236}">
                  <a16:creationId xmlns:a16="http://schemas.microsoft.com/office/drawing/2014/main" id="{E2DB46BF-22CD-B967-42D8-06C0A1B8FC45}"/>
                </a:ext>
              </a:extLst>
            </p:cNvPr>
            <p:cNvSpPr txBox="1"/>
            <p:nvPr/>
          </p:nvSpPr>
          <p:spPr>
            <a:xfrm>
              <a:off x="46879" y="78311"/>
              <a:ext cx="2573843" cy="15068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118110" rIns="118110" bIns="118110" numCol="1" spcCol="1270" anchor="ctr" anchorCtr="0">
              <a:noAutofit/>
            </a:bodyPr>
            <a:lstStyle/>
            <a:p>
              <a:pPr marL="0" lvl="0" indent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kern="1200" dirty="0"/>
                <a:t>Frau Schonnebeck</a:t>
              </a:r>
              <a:endParaRPr lang="en-US" sz="1600" kern="1200" dirty="0"/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EC9AE462-0E4C-348E-DDA1-DF05ADFACB07}"/>
              </a:ext>
            </a:extLst>
          </p:cNvPr>
          <p:cNvGrpSpPr/>
          <p:nvPr/>
        </p:nvGrpSpPr>
        <p:grpSpPr>
          <a:xfrm>
            <a:off x="6110319" y="4509120"/>
            <a:ext cx="1512000" cy="833506"/>
            <a:chOff x="1787" y="863109"/>
            <a:chExt cx="1389177" cy="833506"/>
          </a:xfrm>
        </p:grpSpPr>
        <p:sp>
          <p:nvSpPr>
            <p:cNvPr id="15" name="Rechteck: abgerundete Ecken 14">
              <a:extLst>
                <a:ext uri="{FF2B5EF4-FFF2-40B4-BE49-F238E27FC236}">
                  <a16:creationId xmlns:a16="http://schemas.microsoft.com/office/drawing/2014/main" id="{D724E1E7-826B-4483-3692-ECF49E622FEA}"/>
                </a:ext>
              </a:extLst>
            </p:cNvPr>
            <p:cNvSpPr/>
            <p:nvPr/>
          </p:nvSpPr>
          <p:spPr>
            <a:xfrm>
              <a:off x="1787" y="863109"/>
              <a:ext cx="1389177" cy="833506"/>
            </a:xfrm>
            <a:prstGeom prst="roundRect">
              <a:avLst>
                <a:gd name="adj" fmla="val 10000"/>
              </a:avLst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1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16" name="Rechteck: abgerundete Ecken 4">
              <a:extLst>
                <a:ext uri="{FF2B5EF4-FFF2-40B4-BE49-F238E27FC236}">
                  <a16:creationId xmlns:a16="http://schemas.microsoft.com/office/drawing/2014/main" id="{CBA97673-CA91-3F69-39E1-09BE71C9D286}"/>
                </a:ext>
              </a:extLst>
            </p:cNvPr>
            <p:cNvSpPr txBox="1"/>
            <p:nvPr/>
          </p:nvSpPr>
          <p:spPr>
            <a:xfrm>
              <a:off x="26200" y="887522"/>
              <a:ext cx="1340351" cy="7846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600" kern="1200" dirty="0"/>
                <a:t>Frau Lux</a:t>
              </a:r>
              <a:endParaRPr lang="en-US" sz="16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62661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1723C9F-B69F-34BA-7AB6-81BB8F659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Bearbeitungslink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5B18845-B1F5-AA12-8A7A-3B8AC193D46C}"/>
              </a:ext>
            </a:extLst>
          </p:cNvPr>
          <p:cNvSpPr txBox="1"/>
          <p:nvPr/>
        </p:nvSpPr>
        <p:spPr>
          <a:xfrm>
            <a:off x="539552" y="2415601"/>
            <a:ext cx="835292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2"/>
              </a:rPr>
              <a:t>https://forms.office.com/Pages/DesignPageV2.aspx?subpage=design&amp;FormId=981fN3kN-k-9PnHdRRF_BxLLI7BtBCBPv2jNDO0YXzNURVQ3TkVMQ1JSSURYVjZWVlFWQzQ3NjZQWi4u&amp;Token=4a7b338211c04759a145cb8a93f503eb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1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1E22C7-AE61-D97C-7EA1-82C1261D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QR-Code zur Wahl der Elternvertreter</a:t>
            </a:r>
          </a:p>
        </p:txBody>
      </p:sp>
      <p:pic>
        <p:nvPicPr>
          <p:cNvPr id="4" name="Picture 2" descr="asglogob">
            <a:extLst>
              <a:ext uri="{FF2B5EF4-FFF2-40B4-BE49-F238E27FC236}">
                <a16:creationId xmlns:a16="http://schemas.microsoft.com/office/drawing/2014/main" id="{90683595-A296-0C1E-1D59-8A9314ACA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265597" y="228600"/>
            <a:ext cx="626883" cy="581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Grafik 5" descr="Ein Bild, das Text, Screenshot, Kreuzworträtsel, Muster enthält.&#10;&#10;KI-generierte Inhalte können fehlerhaft sein.">
            <a:extLst>
              <a:ext uri="{FF2B5EF4-FFF2-40B4-BE49-F238E27FC236}">
                <a16:creationId xmlns:a16="http://schemas.microsoft.com/office/drawing/2014/main" id="{C79565F3-FB47-487D-AC62-21BDC869EF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0" t="30003" r="17050" b="5989"/>
          <a:stretch>
            <a:fillRect/>
          </a:stretch>
        </p:blipFill>
        <p:spPr>
          <a:xfrm>
            <a:off x="2483768" y="1916832"/>
            <a:ext cx="4104456" cy="4049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2045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0AEB7F-DB68-C6AD-D5E2-E0B841098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Fachkonferenzen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56180FD4-0F89-1ED5-2EF8-1DDF8873F6FB}"/>
              </a:ext>
            </a:extLst>
          </p:cNvPr>
          <p:cNvSpPr txBox="1"/>
          <p:nvPr/>
        </p:nvSpPr>
        <p:spPr>
          <a:xfrm>
            <a:off x="572508" y="3140968"/>
            <a:ext cx="79928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Teilnahme von zwei Vertretungen der Eltern mit beratender Stimme an den Fachkonferenzen der Fächer.</a:t>
            </a:r>
          </a:p>
          <a:p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de-D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Die Auswahl erfolgt durch die Schulpflegschaftsvertretungen</a:t>
            </a:r>
          </a:p>
          <a:p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de-DE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181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ronus">
  <a:themeElements>
    <a:clrScheme name="Cronus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ronus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ronus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ket">
  <a:themeElements>
    <a:clrScheme name="Pa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1556</Words>
  <Application>Microsoft Office PowerPoint</Application>
  <PresentationFormat>Bildschirmpräsentation (4:3)</PresentationFormat>
  <Paragraphs>760</Paragraphs>
  <Slides>35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35</vt:i4>
      </vt:variant>
    </vt:vector>
  </HeadingPairs>
  <TitlesOfParts>
    <vt:vector size="47" baseType="lpstr">
      <vt:lpstr>Aptos</vt:lpstr>
      <vt:lpstr>Arial</vt:lpstr>
      <vt:lpstr>Courier New</vt:lpstr>
      <vt:lpstr>Franklin Gothic Book</vt:lpstr>
      <vt:lpstr>Gabriola</vt:lpstr>
      <vt:lpstr>Georgia</vt:lpstr>
      <vt:lpstr>Gill Sans MT</vt:lpstr>
      <vt:lpstr>Trebuchet MS</vt:lpstr>
      <vt:lpstr>Wingdings</vt:lpstr>
      <vt:lpstr>Wingdings 2</vt:lpstr>
      <vt:lpstr>Cronus</vt:lpstr>
      <vt:lpstr>Paket</vt:lpstr>
      <vt:lpstr>Herzlich Willkommen  zur ersten Pflegschaftssitzung der Q1</vt:lpstr>
      <vt:lpstr>Tagesordnung</vt:lpstr>
      <vt:lpstr>Stufenstatistik</vt:lpstr>
      <vt:lpstr>Wahl der Elternvertreter</vt:lpstr>
      <vt:lpstr>Wahl der Elternvertreter</vt:lpstr>
      <vt:lpstr>Bisherige Stufensprecher:innen</vt:lpstr>
      <vt:lpstr>Bearbeitungslink</vt:lpstr>
      <vt:lpstr>QR-Code zur Wahl der Elternvertreter</vt:lpstr>
      <vt:lpstr>Fachkonferenzen</vt:lpstr>
      <vt:lpstr>Verfahren bei Versäumnis des Nachschreibtermins</vt:lpstr>
      <vt:lpstr>Der Weg zum Abitur</vt:lpstr>
      <vt:lpstr>Zulassung zum Abitur</vt:lpstr>
      <vt:lpstr>Zulassungsberechnung</vt:lpstr>
      <vt:lpstr>PowerPoint-Präsentation</vt:lpstr>
      <vt:lpstr>PowerPoint-Präsentation</vt:lpstr>
      <vt:lpstr>PowerPoint-Präsentation</vt:lpstr>
      <vt:lpstr>PowerPoint-Präsentation</vt:lpstr>
      <vt:lpstr>Zulassungsberechnung</vt:lpstr>
      <vt:lpstr>PowerPoint-Präsentation</vt:lpstr>
      <vt:lpstr>PowerPoint-Präsentation</vt:lpstr>
      <vt:lpstr>Zulassungsberechnung</vt:lpstr>
      <vt:lpstr>Gefährdung der Zulassung</vt:lpstr>
      <vt:lpstr>Block II: Abiturbereich</vt:lpstr>
      <vt:lpstr>Beispielberechnung Abiturnote</vt:lpstr>
      <vt:lpstr>Beispiel Berechnung Abiturnote</vt:lpstr>
      <vt:lpstr>Mündliche Prüfungen im 1.-3. Abiturfach</vt:lpstr>
      <vt:lpstr>PowerPoint-Präsentation</vt:lpstr>
      <vt:lpstr>Abiturtermine 2027</vt:lpstr>
      <vt:lpstr>Abiturtermine 2027</vt:lpstr>
      <vt:lpstr>Abiturtermine 2027</vt:lpstr>
      <vt:lpstr>Abiturtermine 2027</vt:lpstr>
      <vt:lpstr>Abiturtermine 2027 Seite des Schulministeriums</vt:lpstr>
      <vt:lpstr>Obligatorische Fahrten in der Qualifikationsphase</vt:lpstr>
      <vt:lpstr>Sonstiges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Sahre</dc:creator>
  <cp:lastModifiedBy>Monika Sahre</cp:lastModifiedBy>
  <cp:revision>39</cp:revision>
  <dcterms:created xsi:type="dcterms:W3CDTF">2019-08-27T17:10:27Z</dcterms:created>
  <dcterms:modified xsi:type="dcterms:W3CDTF">2025-09-10T16:35:42Z</dcterms:modified>
</cp:coreProperties>
</file>