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9"/>
  </p:notesMasterIdLst>
  <p:handoutMasterIdLst>
    <p:handoutMasterId r:id="rId40"/>
  </p:handoutMasterIdLst>
  <p:sldIdLst>
    <p:sldId id="259" r:id="rId5"/>
    <p:sldId id="277" r:id="rId6"/>
    <p:sldId id="294" r:id="rId7"/>
    <p:sldId id="278" r:id="rId8"/>
    <p:sldId id="292" r:id="rId9"/>
    <p:sldId id="280" r:id="rId10"/>
    <p:sldId id="281" r:id="rId11"/>
    <p:sldId id="282" r:id="rId12"/>
    <p:sldId id="260" r:id="rId13"/>
    <p:sldId id="296" r:id="rId14"/>
    <p:sldId id="300" r:id="rId15"/>
    <p:sldId id="299" r:id="rId16"/>
    <p:sldId id="301" r:id="rId17"/>
    <p:sldId id="293" r:id="rId18"/>
    <p:sldId id="302" r:id="rId19"/>
    <p:sldId id="303" r:id="rId20"/>
    <p:sldId id="305" r:id="rId21"/>
    <p:sldId id="274" r:id="rId22"/>
    <p:sldId id="310" r:id="rId23"/>
    <p:sldId id="285" r:id="rId24"/>
    <p:sldId id="279" r:id="rId25"/>
    <p:sldId id="309" r:id="rId26"/>
    <p:sldId id="313" r:id="rId27"/>
    <p:sldId id="314" r:id="rId28"/>
    <p:sldId id="311" r:id="rId29"/>
    <p:sldId id="315" r:id="rId30"/>
    <p:sldId id="306" r:id="rId31"/>
    <p:sldId id="307" r:id="rId32"/>
    <p:sldId id="308" r:id="rId33"/>
    <p:sldId id="286" r:id="rId34"/>
    <p:sldId id="283" r:id="rId35"/>
    <p:sldId id="316" r:id="rId36"/>
    <p:sldId id="317" r:id="rId37"/>
    <p:sldId id="320" r:id="rId3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4B0"/>
    <a:srgbClr val="FF0000"/>
    <a:srgbClr val="99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2A7E92-4397-42BB-A909-1F42729BD688}" v="1" dt="2026-02-16T17:08:29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22" autoAdjust="0"/>
  </p:normalViewPr>
  <p:slideViewPr>
    <p:cSldViewPr>
      <p:cViewPr varScale="1">
        <p:scale>
          <a:sx n="103" d="100"/>
          <a:sy n="103" d="100"/>
        </p:scale>
        <p:origin x="124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rk" userId="ca366c78-33d8-4883-93cb-62b41e7723f0" providerId="ADAL" clId="{4A9EB6CE-8358-4223-8304-31805C43B82D}"/>
    <pc:docChg chg="modSld">
      <pc:chgData name="Dirk" userId="ca366c78-33d8-4883-93cb-62b41e7723f0" providerId="ADAL" clId="{4A9EB6CE-8358-4223-8304-31805C43B82D}" dt="2026-01-29T14:38:48.156" v="31" actId="20577"/>
      <pc:docMkLst>
        <pc:docMk/>
      </pc:docMkLst>
      <pc:sldChg chg="modSp mod">
        <pc:chgData name="Dirk" userId="ca366c78-33d8-4883-93cb-62b41e7723f0" providerId="ADAL" clId="{4A9EB6CE-8358-4223-8304-31805C43B82D}" dt="2026-01-29T14:38:48.156" v="31" actId="20577"/>
        <pc:sldMkLst>
          <pc:docMk/>
          <pc:sldMk cId="4246467321" sldId="317"/>
        </pc:sldMkLst>
        <pc:spChg chg="mod">
          <ac:chgData name="Dirk" userId="ca366c78-33d8-4883-93cb-62b41e7723f0" providerId="ADAL" clId="{4A9EB6CE-8358-4223-8304-31805C43B82D}" dt="2026-01-29T14:01:59.304" v="11" actId="20577"/>
          <ac:spMkLst>
            <pc:docMk/>
            <pc:sldMk cId="4246467321" sldId="317"/>
            <ac:spMk id="4" creationId="{35767CE1-ABCD-FD03-AA6A-E4B5C6F56982}"/>
          </ac:spMkLst>
        </pc:spChg>
        <pc:spChg chg="mod">
          <ac:chgData name="Dirk" userId="ca366c78-33d8-4883-93cb-62b41e7723f0" providerId="ADAL" clId="{4A9EB6CE-8358-4223-8304-31805C43B82D}" dt="2026-01-29T14:38:28.614" v="21" actId="20577"/>
          <ac:spMkLst>
            <pc:docMk/>
            <pc:sldMk cId="4246467321" sldId="317"/>
            <ac:spMk id="5" creationId="{F8C5100D-CCD0-635C-933A-FFB49DA2918D}"/>
          </ac:spMkLst>
        </pc:spChg>
        <pc:spChg chg="mod">
          <ac:chgData name="Dirk" userId="ca366c78-33d8-4883-93cb-62b41e7723f0" providerId="ADAL" clId="{4A9EB6CE-8358-4223-8304-31805C43B82D}" dt="2026-01-29T14:38:48.156" v="31" actId="20577"/>
          <ac:spMkLst>
            <pc:docMk/>
            <pc:sldMk cId="4246467321" sldId="317"/>
            <ac:spMk id="6" creationId="{B6495339-8EFC-AF6F-2294-CE6DB1389B4F}"/>
          </ac:spMkLst>
        </pc:spChg>
      </pc:sldChg>
    </pc:docChg>
  </pc:docChgLst>
  <pc:docChgLst>
    <pc:chgData name="Dirk Backhausen" userId="ca366c78-33d8-4883-93cb-62b41e7723f0" providerId="ADAL" clId="{76F1C297-2F5F-47A7-BB15-2196BB957BAB}"/>
    <pc:docChg chg="custSel modSld">
      <pc:chgData name="Dirk Backhausen" userId="ca366c78-33d8-4883-93cb-62b41e7723f0" providerId="ADAL" clId="{76F1C297-2F5F-47A7-BB15-2196BB957BAB}" dt="2026-02-16T17:09:17.080" v="13" actId="20577"/>
      <pc:docMkLst>
        <pc:docMk/>
      </pc:docMkLst>
      <pc:sldChg chg="modSp mod">
        <pc:chgData name="Dirk Backhausen" userId="ca366c78-33d8-4883-93cb-62b41e7723f0" providerId="ADAL" clId="{76F1C297-2F5F-47A7-BB15-2196BB957BAB}" dt="2026-02-16T17:08:52.967" v="3" actId="20577"/>
        <pc:sldMkLst>
          <pc:docMk/>
          <pc:sldMk cId="3691369150" sldId="308"/>
        </pc:sldMkLst>
        <pc:spChg chg="mod">
          <ac:chgData name="Dirk Backhausen" userId="ca366c78-33d8-4883-93cb-62b41e7723f0" providerId="ADAL" clId="{76F1C297-2F5F-47A7-BB15-2196BB957BAB}" dt="2026-02-16T17:08:52.967" v="3" actId="20577"/>
          <ac:spMkLst>
            <pc:docMk/>
            <pc:sldMk cId="3691369150" sldId="308"/>
            <ac:spMk id="5" creationId="{A14C3AE8-238B-B30F-C8EF-DB0B4E5B04DD}"/>
          </ac:spMkLst>
        </pc:spChg>
      </pc:sldChg>
      <pc:sldChg chg="addSp delSp modSp mod">
        <pc:chgData name="Dirk Backhausen" userId="ca366c78-33d8-4883-93cb-62b41e7723f0" providerId="ADAL" clId="{76F1C297-2F5F-47A7-BB15-2196BB957BAB}" dt="2026-02-16T17:08:29.796" v="1"/>
        <pc:sldMkLst>
          <pc:docMk/>
          <pc:sldMk cId="242400740" sldId="315"/>
        </pc:sldMkLst>
        <pc:graphicFrameChg chg="del">
          <ac:chgData name="Dirk Backhausen" userId="ca366c78-33d8-4883-93cb-62b41e7723f0" providerId="ADAL" clId="{76F1C297-2F5F-47A7-BB15-2196BB957BAB}" dt="2026-02-16T17:08:28.577" v="0" actId="478"/>
          <ac:graphicFrameMkLst>
            <pc:docMk/>
            <pc:sldMk cId="242400740" sldId="315"/>
            <ac:graphicFrameMk id="2" creationId="{C198CD72-36C9-95DF-7C22-6D1917A44D05}"/>
          </ac:graphicFrameMkLst>
        </pc:graphicFrameChg>
        <pc:graphicFrameChg chg="add mod">
          <ac:chgData name="Dirk Backhausen" userId="ca366c78-33d8-4883-93cb-62b41e7723f0" providerId="ADAL" clId="{76F1C297-2F5F-47A7-BB15-2196BB957BAB}" dt="2026-02-16T17:08:29.796" v="1"/>
          <ac:graphicFrameMkLst>
            <pc:docMk/>
            <pc:sldMk cId="242400740" sldId="315"/>
            <ac:graphicFrameMk id="3" creationId="{3EB9100A-D6E0-64BC-8946-554FB1CBF2CA}"/>
          </ac:graphicFrameMkLst>
        </pc:graphicFrameChg>
      </pc:sldChg>
      <pc:sldChg chg="modSp mod">
        <pc:chgData name="Dirk Backhausen" userId="ca366c78-33d8-4883-93cb-62b41e7723f0" providerId="ADAL" clId="{76F1C297-2F5F-47A7-BB15-2196BB957BAB}" dt="2026-02-16T17:09:17.080" v="13" actId="20577"/>
        <pc:sldMkLst>
          <pc:docMk/>
          <pc:sldMk cId="4246467321" sldId="317"/>
        </pc:sldMkLst>
        <pc:spChg chg="mod">
          <ac:chgData name="Dirk Backhausen" userId="ca366c78-33d8-4883-93cb-62b41e7723f0" providerId="ADAL" clId="{76F1C297-2F5F-47A7-BB15-2196BB957BAB}" dt="2026-02-16T17:09:17.080" v="13" actId="20577"/>
          <ac:spMkLst>
            <pc:docMk/>
            <pc:sldMk cId="4246467321" sldId="317"/>
            <ac:spMk id="5" creationId="{F8C5100D-CCD0-635C-933A-FFB49DA2918D}"/>
          </ac:spMkLst>
        </pc:spChg>
        <pc:spChg chg="mod">
          <ac:chgData name="Dirk Backhausen" userId="ca366c78-33d8-4883-93cb-62b41e7723f0" providerId="ADAL" clId="{76F1C297-2F5F-47A7-BB15-2196BB957BAB}" dt="2026-02-16T17:09:04.346" v="5" actId="20577"/>
          <ac:spMkLst>
            <pc:docMk/>
            <pc:sldMk cId="4246467321" sldId="317"/>
            <ac:spMk id="6" creationId="{B6495339-8EFC-AF6F-2294-CE6DB1389B4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A08AFA-9EAB-4FC3-8C2F-21CD3D224E7F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A9C0719-0625-4DE4-8027-4AC46DC960C1}">
      <dgm:prSet phldrT="[Text]"/>
      <dgm:spPr/>
      <dgm:t>
        <a:bodyPr/>
        <a:lstStyle/>
        <a:p>
          <a:r>
            <a:rPr lang="de-DE" b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Sport-LK</a:t>
          </a:r>
        </a:p>
      </dgm:t>
    </dgm:pt>
    <dgm:pt modelId="{AEAA0754-0323-4B96-A214-399C96A9B1CB}" type="parTrans" cxnId="{067D23BB-CD95-4500-806B-8780682D3F9A}">
      <dgm:prSet/>
      <dgm:spPr/>
      <dgm:t>
        <a:bodyPr/>
        <a:lstStyle/>
        <a:p>
          <a:endParaRPr lang="de-DE"/>
        </a:p>
      </dgm:t>
    </dgm:pt>
    <dgm:pt modelId="{E98B0040-39F7-442C-8ECA-9656E801CD90}" type="sibTrans" cxnId="{067D23BB-CD95-4500-806B-8780682D3F9A}">
      <dgm:prSet/>
      <dgm:spPr/>
      <dgm:t>
        <a:bodyPr/>
        <a:lstStyle/>
        <a:p>
          <a:endParaRPr lang="de-DE"/>
        </a:p>
      </dgm:t>
    </dgm:pt>
    <dgm:pt modelId="{ED95CA04-18AC-4469-B241-BB59B6E7D24D}" type="pres">
      <dgm:prSet presAssocID="{81A08AFA-9EAB-4FC3-8C2F-21CD3D224E7F}" presName="Name0" presStyleCnt="0">
        <dgm:presLayoutVars>
          <dgm:chMax val="4"/>
          <dgm:resizeHandles val="exact"/>
        </dgm:presLayoutVars>
      </dgm:prSet>
      <dgm:spPr/>
    </dgm:pt>
    <dgm:pt modelId="{465A1342-E9CB-47D3-B98C-6F566B497B71}" type="pres">
      <dgm:prSet presAssocID="{81A08AFA-9EAB-4FC3-8C2F-21CD3D224E7F}" presName="ellipse" presStyleLbl="trBgShp" presStyleIdx="0" presStyleCnt="1"/>
      <dgm:spPr/>
    </dgm:pt>
    <dgm:pt modelId="{94FB3D43-59F4-4C8A-8731-8D5B47D5CD84}" type="pres">
      <dgm:prSet presAssocID="{81A08AFA-9EAB-4FC3-8C2F-21CD3D224E7F}" presName="arrow1" presStyleLbl="fgShp" presStyleIdx="0" presStyleCnt="1"/>
      <dgm:spPr/>
    </dgm:pt>
    <dgm:pt modelId="{40538EE5-340F-4CF0-8307-33D2A65C5CDA}" type="pres">
      <dgm:prSet presAssocID="{81A08AFA-9EAB-4FC3-8C2F-21CD3D224E7F}" presName="rectangle" presStyleLbl="revTx" presStyleIdx="0" presStyleCnt="1">
        <dgm:presLayoutVars>
          <dgm:bulletEnabled val="1"/>
        </dgm:presLayoutVars>
      </dgm:prSet>
      <dgm:spPr/>
    </dgm:pt>
    <dgm:pt modelId="{957DFF49-37D8-4543-A519-9C3ED1AA80E1}" type="pres">
      <dgm:prSet presAssocID="{81A08AFA-9EAB-4FC3-8C2F-21CD3D224E7F}" presName="funnel" presStyleLbl="trAlignAcc1" presStyleIdx="0" presStyleCnt="1" custScaleX="153898" custScaleY="120926"/>
      <dgm:spPr>
        <a:solidFill>
          <a:schemeClr val="accent3">
            <a:alpha val="40000"/>
          </a:schemeClr>
        </a:solidFill>
        <a:ln>
          <a:solidFill>
            <a:schemeClr val="tx1"/>
          </a:solidFill>
        </a:ln>
      </dgm:spPr>
    </dgm:pt>
  </dgm:ptLst>
  <dgm:cxnLst>
    <dgm:cxn modelId="{73068704-C4F9-4C29-9AFC-19FA09FDDD46}" type="presOf" srcId="{4A9C0719-0625-4DE4-8027-4AC46DC960C1}" destId="{40538EE5-340F-4CF0-8307-33D2A65C5CDA}" srcOrd="0" destOrd="0" presId="urn:microsoft.com/office/officeart/2005/8/layout/funnel1"/>
    <dgm:cxn modelId="{F23A131A-C773-402B-8C71-A25E06C8C5BD}" type="presOf" srcId="{81A08AFA-9EAB-4FC3-8C2F-21CD3D224E7F}" destId="{ED95CA04-18AC-4469-B241-BB59B6E7D24D}" srcOrd="0" destOrd="0" presId="urn:microsoft.com/office/officeart/2005/8/layout/funnel1"/>
    <dgm:cxn modelId="{067D23BB-CD95-4500-806B-8780682D3F9A}" srcId="{81A08AFA-9EAB-4FC3-8C2F-21CD3D224E7F}" destId="{4A9C0719-0625-4DE4-8027-4AC46DC960C1}" srcOrd="0" destOrd="0" parTransId="{AEAA0754-0323-4B96-A214-399C96A9B1CB}" sibTransId="{E98B0040-39F7-442C-8ECA-9656E801CD90}"/>
    <dgm:cxn modelId="{1320DB6C-EA17-4BAB-A92A-88090565DAA8}" type="presParOf" srcId="{ED95CA04-18AC-4469-B241-BB59B6E7D24D}" destId="{465A1342-E9CB-47D3-B98C-6F566B497B71}" srcOrd="0" destOrd="0" presId="urn:microsoft.com/office/officeart/2005/8/layout/funnel1"/>
    <dgm:cxn modelId="{FA382601-DFC2-48F5-93A5-34DD9EB2CC3D}" type="presParOf" srcId="{ED95CA04-18AC-4469-B241-BB59B6E7D24D}" destId="{94FB3D43-59F4-4C8A-8731-8D5B47D5CD84}" srcOrd="1" destOrd="0" presId="urn:microsoft.com/office/officeart/2005/8/layout/funnel1"/>
    <dgm:cxn modelId="{7AF9F695-9AC8-48CE-8092-73A290726EE8}" type="presParOf" srcId="{ED95CA04-18AC-4469-B241-BB59B6E7D24D}" destId="{40538EE5-340F-4CF0-8307-33D2A65C5CDA}" srcOrd="2" destOrd="0" presId="urn:microsoft.com/office/officeart/2005/8/layout/funnel1"/>
    <dgm:cxn modelId="{586F4629-DFE7-4440-B52E-756D627266C6}" type="presParOf" srcId="{ED95CA04-18AC-4469-B241-BB59B6E7D24D}" destId="{957DFF49-37D8-4543-A519-9C3ED1AA80E1}" srcOrd="3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A1342-E9CB-47D3-B98C-6F566B497B71}">
      <dsp:nvSpPr>
        <dsp:cNvPr id="0" name=""/>
        <dsp:cNvSpPr/>
      </dsp:nvSpPr>
      <dsp:spPr>
        <a:xfrm>
          <a:off x="1404620" y="313925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B3D43-59F4-4C8A-8731-8D5B47D5CD84}">
      <dsp:nvSpPr>
        <dsp:cNvPr id="0" name=""/>
        <dsp:cNvSpPr/>
      </dsp:nvSpPr>
      <dsp:spPr>
        <a:xfrm>
          <a:off x="2730500" y="3100305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38EE5-340F-4CF0-8307-33D2A65C5CDA}">
      <dsp:nvSpPr>
        <dsp:cNvPr id="0" name=""/>
        <dsp:cNvSpPr/>
      </dsp:nvSpPr>
      <dsp:spPr>
        <a:xfrm>
          <a:off x="1524000" y="3425425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700" b="1" kern="12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Sport-LK</a:t>
          </a:r>
        </a:p>
      </dsp:txBody>
      <dsp:txXfrm>
        <a:off x="1524000" y="3425425"/>
        <a:ext cx="3048000" cy="762000"/>
      </dsp:txXfrm>
    </dsp:sp>
    <dsp:sp modelId="{957DFF49-37D8-4543-A519-9C3ED1AA80E1}">
      <dsp:nvSpPr>
        <dsp:cNvPr id="0" name=""/>
        <dsp:cNvSpPr/>
      </dsp:nvSpPr>
      <dsp:spPr>
        <a:xfrm>
          <a:off x="311693" y="-123425"/>
          <a:ext cx="5472612" cy="3440102"/>
        </a:xfrm>
        <a:prstGeom prst="funnel">
          <a:avLst/>
        </a:prstGeom>
        <a:solidFill>
          <a:schemeClr val="accent3">
            <a:alpha val="4000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0AD89-0858-4D1C-B444-3E5394153398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278-17FB-472B-B975-2C55A05F44A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21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1045F-5535-48F5-A79A-9AF3C285D224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214FB-424B-4712-9AF5-81AD334186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9677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6AFB3-E1CC-48DE-36FE-91D1E5F2D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C91B669-0E69-ABBA-EC0E-6013F7A967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F197DE0-3AB1-BD5F-AF5F-1A93077A10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41B60EE-6C38-9E38-152E-C5CDC2AD5D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39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30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93917-B3A1-7D4E-203C-C8899029F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8D4100B-A6B8-0AC5-FD79-908B11B508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69137A5-7336-F200-9B1C-9DBCF1B165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1F9CF64-1534-AE61-854A-48A3C45EFA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765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7AE3B-5555-FAF2-ADE4-8349ECFA9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D43C372-BDCC-B67B-D387-0B0CC0A24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58EB0B8-C41C-DBA2-4CD2-D5F109293B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D1138C3-B2B0-B36D-7A44-47951C377D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184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 Versetzung wird ausgesprochen, wenn in den zehn versetzungswirksamen Kursen ausreichende oder bessere</a:t>
            </a:r>
          </a:p>
          <a:p>
            <a:r>
              <a:rPr lang="de-DE" dirty="0"/>
              <a:t>Leistungen erzielt wurden. Versetzt wird auch, wer in nicht</a:t>
            </a:r>
          </a:p>
          <a:p>
            <a:r>
              <a:rPr lang="de-DE" dirty="0"/>
              <a:t>mehr als einem der versetzungswirksamen Kurse mangelhafte und in den übrigen Kursen mindestens ausreichende</a:t>
            </a:r>
          </a:p>
          <a:p>
            <a:r>
              <a:rPr lang="de-DE" dirty="0"/>
              <a:t>Leistungen erbracht hat; mangelhafte Leistungen in einem</a:t>
            </a:r>
          </a:p>
          <a:p>
            <a:r>
              <a:rPr lang="de-DE" dirty="0"/>
              <a:t>der Fächer Deutsch, Mathematik oder in der fortgeführten</a:t>
            </a:r>
          </a:p>
          <a:p>
            <a:r>
              <a:rPr lang="de-DE" dirty="0"/>
              <a:t>Fremdsprache müssen allerdings durch eine mindestens</a:t>
            </a:r>
          </a:p>
          <a:p>
            <a:r>
              <a:rPr lang="de-DE" dirty="0"/>
              <a:t>befriedigende Leistung in einem anderen Fach dieser Gruppe ausgeglichen werden.</a:t>
            </a:r>
          </a:p>
          <a:p>
            <a:r>
              <a:rPr lang="de-DE" dirty="0"/>
              <a:t>Nicht versetzte Schülerinnen und Schüler können in einem</a:t>
            </a:r>
          </a:p>
          <a:p>
            <a:r>
              <a:rPr lang="de-DE" dirty="0"/>
              <a:t>Fach, in dem mangelhafte Leistungen erbracht wurden, eine</a:t>
            </a:r>
          </a:p>
          <a:p>
            <a:r>
              <a:rPr lang="de-DE" dirty="0"/>
              <a:t>Nachprüfung ablegen, wenn sie durch die Verbesserung dieser einen mangelhaften Leistung die Versetzungsbedingungen erfüllen. Bei einer Wiederholung der Einführungsphase</a:t>
            </a:r>
          </a:p>
          <a:p>
            <a:r>
              <a:rPr lang="de-DE" dirty="0"/>
              <a:t>ist keine Nachprüfung zum nachträglichen Erwerb der Versetzung möglich.</a:t>
            </a:r>
          </a:p>
          <a:p>
            <a:r>
              <a:rPr lang="de-DE" dirty="0"/>
              <a:t>Schülerinnen und Schüler, die nach der Wiederholung der</a:t>
            </a:r>
          </a:p>
          <a:p>
            <a:r>
              <a:rPr lang="de-DE" dirty="0"/>
              <a:t>Einführungsphase nicht in die Qualifikationsphase versetzt</a:t>
            </a:r>
          </a:p>
          <a:p>
            <a:r>
              <a:rPr lang="de-DE" dirty="0"/>
              <a:t>werden, müssen die gymnasiale Oberstufe verlassen.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43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94491-FDFC-E77C-060F-4E3D2EE98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0402509-CD00-0AC6-6FB6-FACE3DA202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B998CC6-73C6-F005-69C8-9597D50D65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90C3E6-084C-E5D7-572A-0BA4E4A599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503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55FFD-93CF-F78F-4573-FB7BD7DDB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CDB1DF7-E340-458C-21E8-7BA0641A7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686CE47-F26D-3404-58E2-9F7ED9189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A801FE-2D73-2747-B056-5C5B7B32F6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283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0DF3F-1F7C-038C-68E3-80E7CBF78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012246D-9C9F-FF9E-660A-A2C123FD4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8EE91D9-C830-16E9-9B42-3B0FA15BB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6C187E-AB94-53A4-B5FF-F158A2DA2C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930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214FB-424B-4712-9AF5-81AD334186C6}" type="slidenum">
              <a:rPr lang="de-DE" smtClean="0"/>
              <a:pPr/>
              <a:t>20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F6CE6-E248-4447-ADA3-D9A2B6628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EB3620-1784-4F00-9A5B-B272390CE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687AF8-BDBC-4F36-85D1-97B90ED9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C0709B-D775-47E3-8864-D9A64CDC7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FD25CB-C826-41DE-8FEB-4A26050F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93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308BE9-9956-42B3-8CD7-663DBE394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3556CFE-06EC-4F5C-A5E6-E24C2D144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54D16C-F69E-4D18-BFF6-45DB923EF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EF9669-4728-442C-A59B-0FCC068C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70FB31-0D11-4EE0-9CE2-1FAA68CE7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8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678BA9-30F7-40E0-9B74-A37EC6EFB5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AE12EC-4498-483B-9F10-DECA95168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8322C8-95CA-4057-91A5-3B9E01B4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592EDD-6F06-4F71-9FEE-87F30807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DB6D40-B2DC-4840-A425-E54EE1F1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40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82B49E-D6A1-4FEC-B20A-23B42549B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5C3157-5A4B-4766-890D-92F2A4978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8BB2AC-6021-4019-A8C6-780EAB2DB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4AEAC5-9A3D-4F2C-8707-43AA7269C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F3E6F0-C432-4A4C-B617-11FC86A82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88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025DF-F361-49AB-80B3-358CD2422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B87C69-98DC-42DA-9D88-9C3B5B54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7BC681-68F9-4F88-B4D1-3646FFF1C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80C16-D41C-4337-B6E8-7C2484B9B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EB7535-2CBB-497F-AAA5-9EC0129EC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152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622FF-78BE-44DE-B904-A3561ACB9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F0031A-2443-40F4-806B-51AC7CD02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3CFAA4-AEC5-4512-A807-0FEEB61F4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94750B-0E80-4028-B14E-BC86180C0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D1D8953-78AB-49DA-B285-1A322B30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E1C5C92-FD32-43B1-9ED1-F73B42525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687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9F64B-4EFB-4478-A9A8-A6C498892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E1872B-476F-44F0-831F-71A57EB8C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20B8CC-24FF-4200-B1EA-64491CF86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3ADA5FF-67E6-488E-804B-A1D63B433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ED077B6-3A4B-4BDF-A813-D755EA02B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4FC25BD-84FB-42B5-8DF4-1297FB35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388843A-5B28-4913-85A5-E73E0E0BC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088DE6-5175-4F52-9C22-83096FA30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23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B87F9D-5724-4D31-AB12-792EB3698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3979AD2-A2F0-40E1-BCC7-71750980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EDDFB5-5EFF-4E1E-8583-BDCDEA6F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78B5D29-C708-4704-8EBD-BD30C745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51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3BB23E0-6EB4-4C6A-8020-33232504E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0F1AE8-28D2-43EF-9ECF-58E124A67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9AAE9F-4400-427F-97B7-A4DCC03DE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746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BEBF69-7D66-4DD0-A33B-5A522CC4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300B7D-BFB3-4B81-8A65-C108A4319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8C1F942-AB83-499B-A926-C7B4736FC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2E74176-F2D3-4960-8CF5-E2BD381F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E7DF36-49A8-4873-ACE8-DA9A0E488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DAB3E9-093B-4A99-AE97-9D1A4EDE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366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1FFB8-2B81-444D-8F14-18B2DD4A7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D0FC44E-E463-42E1-AFAF-0E25465169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F0F5DD-516A-40DD-9F08-D6B871942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C678B63-2F81-4ABB-B94B-C1F51B1B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D4B220F-0F08-497E-8855-D5925B960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9DE3CD-383B-4C92-ACC2-187B42643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711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75000"/>
              </a:schemeClr>
            </a:gs>
            <a:gs pos="83000">
              <a:schemeClr val="bg2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660E468-F0EE-4CCD-A194-04580F7B2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355D19-060A-4E33-8D09-F85091102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D214A-6504-4EB3-B3A8-FE2ACFE00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724F3-58FF-4476-B45F-D4470C5F0CAA}" type="datetimeFigureOut">
              <a:rPr lang="de-DE" smtClean="0"/>
              <a:pPr/>
              <a:t>20.02.2026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FF57DF-E046-46B9-B8D3-43ED149ED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F38E74-9E87-408C-B88C-8AFEDF1DB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CEB99-A39D-4BFA-BB8F-981EC46D5CB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46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microsoft.com/office/2007/relationships/hdphoto" Target="../media/hdphoto4.wdp"/><Relationship Id="rId5" Type="http://schemas.openxmlformats.org/officeDocument/2006/relationships/image" Target="../media/image10.png"/><Relationship Id="rId4" Type="http://schemas.microsoft.com/office/2007/relationships/hdphoto" Target="../media/hdphoto3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5.wdp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6.wdp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7.wdp"/><Relationship Id="rId4" Type="http://schemas.openxmlformats.org/officeDocument/2006/relationships/image" Target="../media/image1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8.wdp"/><Relationship Id="rId4" Type="http://schemas.openxmlformats.org/officeDocument/2006/relationships/image" Target="../media/image1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611560" y="575687"/>
            <a:ext cx="7920880" cy="5706627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de-DE" sz="4400" i="1" cap="small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Herzlich Willkommen</a:t>
            </a:r>
          </a:p>
          <a:p>
            <a:pPr algn="ctr">
              <a:lnSpc>
                <a:spcPct val="200000"/>
              </a:lnSpc>
            </a:pPr>
            <a:r>
              <a:rPr lang="de-DE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zur Informationsveranstaltung</a:t>
            </a:r>
          </a:p>
          <a:p>
            <a:pPr algn="ctr">
              <a:lnSpc>
                <a:spcPct val="200000"/>
              </a:lnSpc>
            </a:pPr>
            <a:r>
              <a:rPr lang="de-DE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zur Qualifikationsphase</a:t>
            </a:r>
          </a:p>
          <a:p>
            <a:pPr>
              <a:lnSpc>
                <a:spcPct val="200000"/>
              </a:lnSpc>
            </a:pPr>
            <a:r>
              <a:rPr lang="de-DE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am </a:t>
            </a:r>
          </a:p>
          <a:p>
            <a:pPr algn="ctr">
              <a:lnSpc>
                <a:spcPct val="200000"/>
              </a:lnSpc>
            </a:pPr>
            <a:endParaRPr lang="de-DE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657CC95-087C-C4A8-4EDB-AE59EF8761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647" t="16341" r="11345" b="8404"/>
          <a:stretch/>
        </p:blipFill>
        <p:spPr>
          <a:xfrm>
            <a:off x="4355976" y="4005064"/>
            <a:ext cx="2160120" cy="19201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71DE527-3AF1-35E3-7ECF-7EB327B3EC56}"/>
              </a:ext>
            </a:extLst>
          </p:cNvPr>
          <p:cNvSpPr txBox="1"/>
          <p:nvPr/>
        </p:nvSpPr>
        <p:spPr>
          <a:xfrm>
            <a:off x="1710000" y="332656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Aufgabenfelder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D4CB9BC-5665-E901-3B5A-EC90647969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112623"/>
              </p:ext>
            </p:extLst>
          </p:nvPr>
        </p:nvGraphicFramePr>
        <p:xfrm>
          <a:off x="720000" y="1268760"/>
          <a:ext cx="7704000" cy="52665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1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9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234">
                <a:tc rowSpan="5">
                  <a:txBody>
                    <a:bodyPr/>
                    <a:lstStyle/>
                    <a:p>
                      <a:pPr algn="l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Aufgabenfeld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sprachlich-</a:t>
                      </a:r>
                    </a:p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literarisch-</a:t>
                      </a:r>
                    </a:p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künstlerisch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Deutsch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Alle Fremdsprachen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Musik und Kunst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371"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Vokalpraktischer oder instrumentalpraktischer Kurs (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Q1 o. Q2</a:t>
                      </a: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Literaturkurs (Q1)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8948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gesellschaftswissenschaftlich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Geschichte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Sozialwissenschaften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Geographie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Pädagogik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Philosophie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23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mathematisch-</a:t>
                      </a:r>
                    </a:p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naturwissenschaftlich-</a:t>
                      </a:r>
                    </a:p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technisch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Mathematik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3805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Biologie, Chemie, Physik, Informatik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234">
                <a:tc rowSpan="2"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Außerhalb der Aufgabenfelder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Religionslehre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Sport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234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Projektkurse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805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0CB5262-D5CA-D608-522D-5C5689F743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732533"/>
              </p:ext>
            </p:extLst>
          </p:nvPr>
        </p:nvGraphicFramePr>
        <p:xfrm>
          <a:off x="882000" y="2316480"/>
          <a:ext cx="7380000" cy="22250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{0505E3EF-67EA-436B-97B2-0124C06EBD24}</a:tableStyleId>
              </a:tblPr>
              <a:tblGrid>
                <a:gridCol w="2556731">
                  <a:extLst>
                    <a:ext uri="{9D8B030D-6E8A-4147-A177-3AD203B41FA5}">
                      <a16:colId xmlns:a16="http://schemas.microsoft.com/office/drawing/2014/main" val="762925588"/>
                    </a:ext>
                  </a:extLst>
                </a:gridCol>
                <a:gridCol w="2363269">
                  <a:extLst>
                    <a:ext uri="{9D8B030D-6E8A-4147-A177-3AD203B41FA5}">
                      <a16:colId xmlns:a16="http://schemas.microsoft.com/office/drawing/2014/main" val="4015331890"/>
                    </a:ext>
                  </a:extLst>
                </a:gridCol>
                <a:gridCol w="2460000">
                  <a:extLst>
                    <a:ext uri="{9D8B030D-6E8A-4147-A177-3AD203B41FA5}">
                      <a16:colId xmlns:a16="http://schemas.microsoft.com/office/drawing/2014/main" val="2926437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800" b="0" dirty="0"/>
                        <a:t>2</a:t>
                      </a:r>
                    </a:p>
                    <a:p>
                      <a:pPr algn="ctr"/>
                      <a:r>
                        <a:rPr lang="de-DE" sz="2800" b="0" dirty="0"/>
                        <a:t>Leistungskurse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b="0" dirty="0"/>
                        <a:t>7</a:t>
                      </a:r>
                    </a:p>
                    <a:p>
                      <a:pPr algn="ctr"/>
                      <a:r>
                        <a:rPr lang="de-DE" sz="2800" b="0" dirty="0"/>
                        <a:t>Grundkurse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800" b="0" dirty="0"/>
                        <a:t>8. Grundkurs </a:t>
                      </a:r>
                      <a:r>
                        <a:rPr lang="de-DE" sz="2800" b="0" i="1" dirty="0"/>
                        <a:t>oder</a:t>
                      </a:r>
                      <a:r>
                        <a:rPr lang="de-DE" sz="2800" b="0" dirty="0"/>
                        <a:t> Projektkurs </a:t>
                      </a:r>
                      <a:r>
                        <a:rPr lang="de-DE" sz="2800" b="0" i="1" dirty="0"/>
                        <a:t>oder</a:t>
                      </a:r>
                      <a:r>
                        <a:rPr lang="de-DE" sz="2800" b="0" dirty="0"/>
                        <a:t> Vertiefungskurs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1320123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7EBF3B51-6AEA-06C9-F64A-0D359C7A77B1}"/>
              </a:ext>
            </a:extLst>
          </p:cNvPr>
          <p:cNvSpPr txBox="1"/>
          <p:nvPr/>
        </p:nvSpPr>
        <p:spPr>
          <a:xfrm>
            <a:off x="1710000" y="332656"/>
            <a:ext cx="5976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Beleg</a:t>
            </a:r>
            <a:r>
              <a:rPr lang="de-DE" u="sng" dirty="0"/>
              <a:t>verpflichtung</a:t>
            </a:r>
            <a:r>
              <a:rPr lang="de-DE" dirty="0"/>
              <a:t> Qualifikationsphase</a:t>
            </a:r>
          </a:p>
        </p:txBody>
      </p:sp>
      <p:sp>
        <p:nvSpPr>
          <p:cNvPr id="7" name="Kreuz 6"/>
          <p:cNvSpPr/>
          <p:nvPr/>
        </p:nvSpPr>
        <p:spPr>
          <a:xfrm>
            <a:off x="3275856" y="3068960"/>
            <a:ext cx="360040" cy="360040"/>
          </a:xfrm>
          <a:prstGeom prst="plus">
            <a:avLst>
              <a:gd name="adj" fmla="val 32775"/>
            </a:avLst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Kreuz 7">
            <a:extLst>
              <a:ext uri="{FF2B5EF4-FFF2-40B4-BE49-F238E27FC236}">
                <a16:creationId xmlns:a16="http://schemas.microsoft.com/office/drawing/2014/main" id="{85E85B33-9542-1266-AFA1-C09C695940C8}"/>
              </a:ext>
            </a:extLst>
          </p:cNvPr>
          <p:cNvSpPr/>
          <p:nvPr/>
        </p:nvSpPr>
        <p:spPr>
          <a:xfrm>
            <a:off x="5652120" y="3068960"/>
            <a:ext cx="360040" cy="360040"/>
          </a:xfrm>
          <a:prstGeom prst="plus">
            <a:avLst>
              <a:gd name="adj" fmla="val 32775"/>
            </a:avLst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720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41992-63A4-EBAD-0D10-B737CE044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47A60A0D-2CB8-6EE4-8B5C-18B23D96D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12396"/>
              </p:ext>
            </p:extLst>
          </p:nvPr>
        </p:nvGraphicFramePr>
        <p:xfrm>
          <a:off x="683566" y="359973"/>
          <a:ext cx="7776868" cy="613805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98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6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9627">
                <a:tc gridSpan="6">
                  <a:txBody>
                    <a:bodyPr/>
                    <a:lstStyle/>
                    <a:p>
                      <a:pPr algn="ctr"/>
                      <a:r>
                        <a:rPr lang="de-DE" sz="2000" b="0" u="sng" dirty="0">
                          <a:solidFill>
                            <a:schemeClr val="tx1"/>
                          </a:solidFill>
                        </a:rPr>
                        <a:t>Pflicht</a:t>
                      </a:r>
                      <a:r>
                        <a:rPr lang="de-DE" sz="2000" b="0" dirty="0">
                          <a:solidFill>
                            <a:schemeClr val="tx1"/>
                          </a:solidFill>
                        </a:rPr>
                        <a:t>fächer</a:t>
                      </a:r>
                      <a:r>
                        <a:rPr lang="de-DE" sz="2000" b="0" baseline="0" dirty="0">
                          <a:solidFill>
                            <a:schemeClr val="tx1"/>
                          </a:solidFill>
                        </a:rPr>
                        <a:t> in der Qualifikationsphase</a:t>
                      </a: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7">
                <a:tc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Fach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Q1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Q2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13">
                <a:tc rowSpan="3"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Deutsch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de-DE" sz="18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b="1" dirty="0">
                          <a:latin typeface="Arial" pitchFamily="34" charset="0"/>
                          <a:cs typeface="Arial" pitchFamily="34" charset="0"/>
                        </a:rPr>
                        <a:t>eine </a:t>
                      </a: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Fremdsprache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7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Kunst und Musik oder VP/IP/Literatur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13">
                <a:tc rowSpan="3"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II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1" dirty="0">
                          <a:latin typeface="Arial" pitchFamily="34" charset="0"/>
                          <a:cs typeface="Arial" pitchFamily="34" charset="0"/>
                        </a:rPr>
                        <a:t>eine </a:t>
                      </a: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Gesellschaftswissenschaft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de-DE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Geschichte (wenn in EF bereits belegt; alternativ als ZK in Q2)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Sozialwissenschaften (wenn in EF bereits belegt; alternativ als ZK in Q2)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71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III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Mathematik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>
                          <a:latin typeface="Arial" pitchFamily="34" charset="0"/>
                          <a:cs typeface="Arial" pitchFamily="34" charset="0"/>
                        </a:rPr>
                        <a:t>eine</a:t>
                      </a: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 Naturwissenschaft (Bi/CH/PH)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02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außerhalb der Aufgabenfelder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Religionslehre/ersatzweise Philosophie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10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Sport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3621">
                <a:tc gridSpan="2">
                  <a:txBody>
                    <a:bodyPr/>
                    <a:lstStyle/>
                    <a:p>
                      <a:pPr algn="l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weitere Fächer zur Erfüllung der Wochenstunden oder Kursanzahl nach Wahl im Rahmen des schulischen Angebotes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9513">
                <a:tc gridSpan="6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eine weitere Fremdsprache oder ein weiteres Fach aus dem Aufgabenfeld III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126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E5A9A-491F-7710-3227-664F807E9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11E9BC4-A580-EB27-B51F-08CC5DFBD76C}"/>
              </a:ext>
            </a:extLst>
          </p:cNvPr>
          <p:cNvSpPr txBox="1"/>
          <p:nvPr/>
        </p:nvSpPr>
        <p:spPr>
          <a:xfrm>
            <a:off x="1710000" y="332656"/>
            <a:ext cx="5976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Wahl der vier Abiturfächer (LK und GK)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A5F6B46-B4E0-0132-8BAA-B343108E77CE}"/>
              </a:ext>
            </a:extLst>
          </p:cNvPr>
          <p:cNvGrpSpPr/>
          <p:nvPr/>
        </p:nvGrpSpPr>
        <p:grpSpPr>
          <a:xfrm>
            <a:off x="150707" y="1585342"/>
            <a:ext cx="8842586" cy="3082559"/>
            <a:chOff x="150707" y="1585342"/>
            <a:chExt cx="8842586" cy="3082559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11789EFF-E824-5B8B-51D1-A48916B21AC9}"/>
                </a:ext>
              </a:extLst>
            </p:cNvPr>
            <p:cNvGrpSpPr/>
            <p:nvPr/>
          </p:nvGrpSpPr>
          <p:grpSpPr>
            <a:xfrm>
              <a:off x="150707" y="1585342"/>
              <a:ext cx="8842586" cy="3082559"/>
              <a:chOff x="377852" y="2132856"/>
              <a:chExt cx="8842586" cy="3082559"/>
            </a:xfrm>
          </p:grpSpPr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332639E6-E56C-E844-2C7B-26435997A786}"/>
                  </a:ext>
                </a:extLst>
              </p:cNvPr>
              <p:cNvSpPr txBox="1"/>
              <p:nvPr/>
            </p:nvSpPr>
            <p:spPr>
              <a:xfrm>
                <a:off x="377852" y="2132856"/>
                <a:ext cx="2664296" cy="3060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lvl="0" algn="ctr"/>
                <a:endParaRPr lang="de-DE" sz="2000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de-DE" sz="2000" dirty="0">
                    <a:latin typeface="Arial" pitchFamily="34" charset="0"/>
                    <a:cs typeface="Arial" pitchFamily="34" charset="0"/>
                  </a:rPr>
                  <a:t>2 Fächer aus dem Kanon:</a:t>
                </a:r>
              </a:p>
              <a:p>
                <a:pPr lvl="0" algn="ctr"/>
                <a:endParaRPr lang="de-DE" sz="2000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de-DE" dirty="0">
                    <a:latin typeface="Arial" pitchFamily="34" charset="0"/>
                    <a:cs typeface="Arial" pitchFamily="34" charset="0"/>
                  </a:rPr>
                  <a:t>Deutsch, Mathematik, Fremdsprache</a:t>
                </a:r>
              </a:p>
              <a:p>
                <a:pPr lvl="0" algn="ctr"/>
                <a:endParaRPr lang="de-DE" dirty="0"/>
              </a:p>
            </p:txBody>
          </p:sp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7D5465A8-FA60-5E3C-2CAA-B89CA6FF1DE3}"/>
                  </a:ext>
                </a:extLst>
              </p:cNvPr>
              <p:cNvSpPr txBox="1"/>
              <p:nvPr/>
            </p:nvSpPr>
            <p:spPr>
              <a:xfrm>
                <a:off x="3466997" y="2132856"/>
                <a:ext cx="2664296" cy="3060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lvl="0" algn="ctr"/>
                <a:endParaRPr lang="de-DE" sz="2000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de-DE" sz="2000" dirty="0">
                    <a:latin typeface="Arial" pitchFamily="34" charset="0"/>
                    <a:cs typeface="Arial" pitchFamily="34" charset="0"/>
                  </a:rPr>
                  <a:t>Abdeckung aller drei Aufgabenfelder </a:t>
                </a:r>
              </a:p>
              <a:p>
                <a:pPr lvl="0" algn="ctr"/>
                <a:endParaRPr lang="de-DE" sz="2000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de-DE" sz="2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de-DE" i="1" dirty="0">
                    <a:latin typeface="Arial" pitchFamily="34" charset="0"/>
                    <a:cs typeface="Arial" pitchFamily="34" charset="0"/>
                  </a:rPr>
                  <a:t>Kunst oder Musik   können das erste Aufgabenfeld alleine nicht abdecken</a:t>
                </a:r>
                <a:endParaRPr lang="de-DE" sz="2000" i="1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endParaRPr lang="de-DE" dirty="0"/>
              </a:p>
            </p:txBody>
          </p:sp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D3AE853E-22C8-FA27-B445-6F5AE267B6C3}"/>
                  </a:ext>
                </a:extLst>
              </p:cNvPr>
              <p:cNvSpPr txBox="1"/>
              <p:nvPr/>
            </p:nvSpPr>
            <p:spPr>
              <a:xfrm>
                <a:off x="6556142" y="2155415"/>
                <a:ext cx="2664296" cy="3060000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lvl="0" algn="ctr"/>
                <a:endParaRPr lang="de-DE" sz="2000" dirty="0"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de-DE" sz="2000" dirty="0">
                    <a:latin typeface="Arial" pitchFamily="34" charset="0"/>
                    <a:cs typeface="Arial" pitchFamily="34" charset="0"/>
                  </a:rPr>
                  <a:t>Erster Leistungskurs muss</a:t>
                </a:r>
              </a:p>
              <a:p>
                <a:pPr lvl="0" algn="ctr"/>
                <a:r>
                  <a:rPr lang="de-DE" sz="2000" dirty="0">
                    <a:latin typeface="Arial" pitchFamily="34" charset="0"/>
                    <a:cs typeface="Arial" pitchFamily="34" charset="0"/>
                  </a:rPr>
                  <a:t>Deutsch, Mathematik, eine fortgeführte Fremdsprache</a:t>
                </a:r>
              </a:p>
              <a:p>
                <a:pPr lvl="0" algn="ctr"/>
                <a:r>
                  <a:rPr lang="de-DE" sz="2000" dirty="0">
                    <a:latin typeface="Arial" pitchFamily="34" charset="0"/>
                    <a:cs typeface="Arial" pitchFamily="34" charset="0"/>
                  </a:rPr>
                  <a:t>oder eine Naturwissenschaft sein</a:t>
                </a:r>
              </a:p>
              <a:p>
                <a:pPr lvl="0" algn="ctr"/>
                <a:endParaRPr lang="de-DE" dirty="0"/>
              </a:p>
            </p:txBody>
          </p:sp>
        </p:grpSp>
        <p:sp>
          <p:nvSpPr>
            <p:cNvPr id="15" name="Runde Klammer links 8">
              <a:extLst>
                <a:ext uri="{FF2B5EF4-FFF2-40B4-BE49-F238E27FC236}">
                  <a16:creationId xmlns:a16="http://schemas.microsoft.com/office/drawing/2014/main" id="{181BD415-3331-8CA2-B035-75652FA0A0B4}"/>
                </a:ext>
              </a:extLst>
            </p:cNvPr>
            <p:cNvSpPr/>
            <p:nvPr/>
          </p:nvSpPr>
          <p:spPr>
            <a:xfrm>
              <a:off x="3407220" y="2788311"/>
              <a:ext cx="360040" cy="1368152"/>
            </a:xfrm>
            <a:prstGeom prst="leftBracket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Runde Klammer links 9">
              <a:extLst>
                <a:ext uri="{FF2B5EF4-FFF2-40B4-BE49-F238E27FC236}">
                  <a16:creationId xmlns:a16="http://schemas.microsoft.com/office/drawing/2014/main" id="{606B2099-C085-1F41-C75F-1A8330633697}"/>
                </a:ext>
              </a:extLst>
            </p:cNvPr>
            <p:cNvSpPr/>
            <p:nvPr/>
          </p:nvSpPr>
          <p:spPr>
            <a:xfrm flipH="1">
              <a:off x="5353598" y="2788311"/>
              <a:ext cx="360040" cy="1368152"/>
            </a:xfrm>
            <a:prstGeom prst="leftBracket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7" name="Rechteck 16">
            <a:extLst>
              <a:ext uri="{FF2B5EF4-FFF2-40B4-BE49-F238E27FC236}">
                <a16:creationId xmlns:a16="http://schemas.microsoft.com/office/drawing/2014/main" id="{327BB814-C6FD-2E56-1CE3-C585F79AD544}"/>
              </a:ext>
            </a:extLst>
          </p:cNvPr>
          <p:cNvSpPr/>
          <p:nvPr/>
        </p:nvSpPr>
        <p:spPr>
          <a:xfrm>
            <a:off x="2087724" y="5013176"/>
            <a:ext cx="5220580" cy="1680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dirty="0"/>
              <a:t>Wochenstundenzahl Q1-Q2</a:t>
            </a:r>
          </a:p>
          <a:p>
            <a:pPr algn="ctr">
              <a:spcBef>
                <a:spcPct val="20000"/>
              </a:spcBef>
            </a:pPr>
            <a:r>
              <a:rPr lang="de-DE" dirty="0">
                <a:latin typeface="Arial" pitchFamily="34" charset="0"/>
                <a:cs typeface="Arial" pitchFamily="34" charset="0"/>
              </a:rPr>
              <a:t>Insgesamt  mind. 38 Kurse:</a:t>
            </a:r>
          </a:p>
          <a:p>
            <a:pPr algn="ctr">
              <a:spcBef>
                <a:spcPct val="20000"/>
              </a:spcBef>
            </a:pPr>
            <a:r>
              <a:rPr lang="de-DE" sz="2800" dirty="0">
                <a:latin typeface="Arial" pitchFamily="34" charset="0"/>
                <a:cs typeface="Arial" pitchFamily="34" charset="0"/>
              </a:rPr>
              <a:t>8 LK und 30 GK</a:t>
            </a:r>
          </a:p>
          <a:p>
            <a:pPr algn="ctr">
              <a:spcBef>
                <a:spcPct val="20000"/>
              </a:spcBef>
            </a:pPr>
            <a:r>
              <a:rPr lang="de-DE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 34 </a:t>
            </a:r>
            <a:r>
              <a:rPr lang="de-DE" sz="20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WStd</a:t>
            </a:r>
            <a:r>
              <a:rPr lang="de-DE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. (zw.32 u. 36 </a:t>
            </a:r>
            <a:r>
              <a:rPr lang="de-DE" sz="20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WStd</a:t>
            </a:r>
            <a:r>
              <a:rPr lang="de-DE" sz="2000" dirty="0">
                <a:latin typeface="Arial" pitchFamily="34" charset="0"/>
                <a:cs typeface="Arial" pitchFamily="34" charset="0"/>
                <a:sym typeface="Symbol" pitchFamily="18" charset="2"/>
              </a:rPr>
              <a:t>.)</a:t>
            </a:r>
            <a:endParaRPr lang="de-DE" sz="2400" dirty="0"/>
          </a:p>
        </p:txBody>
      </p:sp>
      <p:sp>
        <p:nvSpPr>
          <p:cNvPr id="18" name="Gestreifter Pfeil nach rechts 10">
            <a:extLst>
              <a:ext uri="{FF2B5EF4-FFF2-40B4-BE49-F238E27FC236}">
                <a16:creationId xmlns:a16="http://schemas.microsoft.com/office/drawing/2014/main" id="{F74E7018-A464-48EE-2F85-B26E74D89C9D}"/>
              </a:ext>
            </a:extLst>
          </p:cNvPr>
          <p:cNvSpPr/>
          <p:nvPr/>
        </p:nvSpPr>
        <p:spPr>
          <a:xfrm>
            <a:off x="1193066" y="5445224"/>
            <a:ext cx="1008112" cy="720080"/>
          </a:xfrm>
          <a:prstGeom prst="striped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208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205626" y="2492896"/>
            <a:ext cx="67327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Folgende </a:t>
            </a:r>
            <a:r>
              <a:rPr lang="de-DE" sz="2000" u="sng" dirty="0">
                <a:solidFill>
                  <a:srgbClr val="FF0000"/>
                </a:solidFill>
              </a:rPr>
              <a:t>Leistungskurs</a:t>
            </a:r>
            <a:r>
              <a:rPr lang="de-DE" sz="2000" dirty="0">
                <a:solidFill>
                  <a:srgbClr val="FF0000"/>
                </a:solidFill>
              </a:rPr>
              <a:t>kombinationen</a:t>
            </a:r>
            <a:r>
              <a:rPr lang="de-DE" sz="2000" dirty="0"/>
              <a:t> sind </a:t>
            </a:r>
            <a:r>
              <a:rPr lang="de-DE" sz="2000" dirty="0">
                <a:solidFill>
                  <a:srgbClr val="FF0000"/>
                </a:solidFill>
              </a:rPr>
              <a:t>ausgeschlossen</a:t>
            </a:r>
            <a:r>
              <a:rPr lang="de-DE" sz="2000" dirty="0">
                <a:solidFill>
                  <a:schemeClr val="tx2"/>
                </a:solidFill>
              </a:rPr>
              <a:t>:</a:t>
            </a:r>
          </a:p>
          <a:p>
            <a:endParaRPr lang="de-DE" sz="20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de-DE" sz="2000" dirty="0"/>
              <a:t>zwei Gesellschaftswissenschaften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de-DE" sz="20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de-DE" sz="2000" dirty="0"/>
              <a:t>Kunst/Musik und Gesellschaftswissenschaft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de-DE" sz="20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de-DE" sz="2000" dirty="0"/>
              <a:t>Sport und Kunst/Musik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de-DE" sz="20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de-DE" sz="2000" dirty="0"/>
              <a:t>Sport und Gesellschaftswissenschaft</a:t>
            </a:r>
            <a:endParaRPr lang="de-DE" sz="2000" dirty="0">
              <a:solidFill>
                <a:schemeClr val="tx2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80EBCBF-082A-2003-4D03-C678EC8FAB6A}"/>
              </a:ext>
            </a:extLst>
          </p:cNvPr>
          <p:cNvSpPr txBox="1"/>
          <p:nvPr/>
        </p:nvSpPr>
        <p:spPr>
          <a:xfrm>
            <a:off x="972000" y="260648"/>
            <a:ext cx="7200000" cy="9233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z="1800" dirty="0"/>
              <a:t>Konsequenzen der Bedingung</a:t>
            </a:r>
          </a:p>
          <a:p>
            <a:r>
              <a:rPr lang="de-DE" sz="1800" dirty="0"/>
              <a:t> </a:t>
            </a:r>
            <a:r>
              <a:rPr lang="de-DE" sz="1800" i="1" dirty="0"/>
              <a:t>1. LK muss D, M, eine FS oder eine NW sein</a:t>
            </a:r>
          </a:p>
          <a:p>
            <a:r>
              <a:rPr lang="de-DE" sz="1800" dirty="0"/>
              <a:t> für Leistungskurswahl</a:t>
            </a:r>
          </a:p>
        </p:txBody>
      </p:sp>
    </p:spTree>
    <p:extLst>
      <p:ext uri="{BB962C8B-B14F-4D97-AF65-F5344CB8AC3E}">
        <p14:creationId xmlns:p14="http://schemas.microsoft.com/office/powerpoint/2010/main" val="684340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84DF3-E45A-BB99-3A33-D7D211E9D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532FABAC-B5E7-97D9-64EF-DF11A4F95EA2}"/>
              </a:ext>
            </a:extLst>
          </p:cNvPr>
          <p:cNvSpPr txBox="1"/>
          <p:nvPr/>
        </p:nvSpPr>
        <p:spPr>
          <a:xfrm>
            <a:off x="468000" y="332656"/>
            <a:ext cx="8208000" cy="10156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z="2000" dirty="0"/>
              <a:t>Konsequenzen der Bedingung</a:t>
            </a:r>
          </a:p>
          <a:p>
            <a:r>
              <a:rPr lang="de-DE" sz="2000" dirty="0"/>
              <a:t> </a:t>
            </a:r>
            <a:r>
              <a:rPr lang="de-DE" sz="2000" i="1" dirty="0"/>
              <a:t>2 Fächer aus D/M/FS &amp; Abdeckung aller drei Aufgabenfelder</a:t>
            </a:r>
          </a:p>
          <a:p>
            <a:r>
              <a:rPr lang="de-DE" sz="2000" dirty="0"/>
              <a:t> für Leistungskurswahl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44D67E9-1019-419E-2E51-9139DFC83B78}"/>
              </a:ext>
            </a:extLst>
          </p:cNvPr>
          <p:cNvSpPr txBox="1"/>
          <p:nvPr/>
        </p:nvSpPr>
        <p:spPr>
          <a:xfrm>
            <a:off x="534434" y="1689594"/>
            <a:ext cx="67327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Folgende </a:t>
            </a:r>
            <a:r>
              <a:rPr lang="de-DE" sz="2000" u="sng" dirty="0">
                <a:solidFill>
                  <a:srgbClr val="FF0000"/>
                </a:solidFill>
              </a:rPr>
              <a:t>Abiturfach</a:t>
            </a:r>
            <a:r>
              <a:rPr lang="de-DE" sz="2000" dirty="0">
                <a:solidFill>
                  <a:srgbClr val="FF0000"/>
                </a:solidFill>
              </a:rPr>
              <a:t>kombinationen</a:t>
            </a:r>
            <a:r>
              <a:rPr lang="de-DE" sz="2000" dirty="0"/>
              <a:t> sind </a:t>
            </a:r>
            <a:r>
              <a:rPr lang="de-DE" sz="2000" dirty="0">
                <a:solidFill>
                  <a:srgbClr val="FF0000"/>
                </a:solidFill>
              </a:rPr>
              <a:t>ausgeschlossen</a:t>
            </a:r>
          </a:p>
          <a:p>
            <a:r>
              <a:rPr lang="de-DE" sz="2000" dirty="0"/>
              <a:t>(unabhängig von der Wahl als LK oder GK)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5810C9-CE9D-4FCD-5D11-8F9CF12DF3D9}"/>
              </a:ext>
            </a:extLst>
          </p:cNvPr>
          <p:cNvSpPr txBox="1"/>
          <p:nvPr/>
        </p:nvSpPr>
        <p:spPr>
          <a:xfrm>
            <a:off x="1259632" y="2409674"/>
            <a:ext cx="6624736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zwei Naturwissenschaften (bzw. NW und nat.-</a:t>
            </a:r>
            <a:r>
              <a:rPr lang="de-DE" dirty="0" err="1"/>
              <a:t>tec</a:t>
            </a:r>
            <a:r>
              <a:rPr lang="de-DE" dirty="0"/>
              <a:t>. Fach)</a:t>
            </a:r>
          </a:p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Naturwissenschaft und Sport</a:t>
            </a:r>
          </a:p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Naturwissenschaft und Kunst/Musik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B45C27E-EC22-CF02-2268-2F9000617F27}"/>
              </a:ext>
            </a:extLst>
          </p:cNvPr>
          <p:cNvSpPr txBox="1"/>
          <p:nvPr/>
        </p:nvSpPr>
        <p:spPr>
          <a:xfrm>
            <a:off x="534434" y="4221088"/>
            <a:ext cx="8075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Folgende </a:t>
            </a:r>
            <a:r>
              <a:rPr lang="de-DE" sz="2000" u="sng" dirty="0">
                <a:solidFill>
                  <a:srgbClr val="FF0000"/>
                </a:solidFill>
              </a:rPr>
              <a:t>Abiturfach</a:t>
            </a:r>
            <a:r>
              <a:rPr lang="de-DE" sz="2000" dirty="0">
                <a:solidFill>
                  <a:srgbClr val="FF0000"/>
                </a:solidFill>
              </a:rPr>
              <a:t>kombinationen</a:t>
            </a:r>
            <a:r>
              <a:rPr lang="de-DE" sz="2000" dirty="0"/>
              <a:t> benötigen </a:t>
            </a:r>
            <a:r>
              <a:rPr lang="de-DE" sz="2000" dirty="0">
                <a:solidFill>
                  <a:srgbClr val="FF0000"/>
                </a:solidFill>
              </a:rPr>
              <a:t>Mathematik als Abiturfach</a:t>
            </a:r>
          </a:p>
          <a:p>
            <a:r>
              <a:rPr lang="de-DE" sz="2000" dirty="0"/>
              <a:t>(unabhängig von der Wahl als LK oder GK)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29998A9-FB74-ADAF-6C17-5DACA00A7C29}"/>
              </a:ext>
            </a:extLst>
          </p:cNvPr>
          <p:cNvSpPr txBox="1"/>
          <p:nvPr/>
        </p:nvSpPr>
        <p:spPr>
          <a:xfrm>
            <a:off x="1259632" y="4941168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die Wahl von Kunst oder Musik</a:t>
            </a:r>
          </a:p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die Wahl von Sport</a:t>
            </a:r>
          </a:p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die Wahl von zwei Fremdsprachen</a:t>
            </a:r>
          </a:p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de-DE" dirty="0"/>
              <a:t>die Wahl von zwei Gesellschaftswissenschaften</a:t>
            </a:r>
          </a:p>
        </p:txBody>
      </p:sp>
    </p:spTree>
    <p:extLst>
      <p:ext uri="{BB962C8B-B14F-4D97-AF65-F5344CB8AC3E}">
        <p14:creationId xmlns:p14="http://schemas.microsoft.com/office/powerpoint/2010/main" val="2542504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52F60-38B6-4DAF-BD10-31B33651C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64EA2B1-8E32-8613-A951-B68B3545D990}"/>
              </a:ext>
            </a:extLst>
          </p:cNvPr>
          <p:cNvSpPr txBox="1"/>
          <p:nvPr/>
        </p:nvSpPr>
        <p:spPr>
          <a:xfrm>
            <a:off x="1710000" y="332656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Aufgabenfelder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67D2987-7C23-B6CE-943B-72CF578B3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18194"/>
              </p:ext>
            </p:extLst>
          </p:nvPr>
        </p:nvGraphicFramePr>
        <p:xfrm>
          <a:off x="720000" y="1268760"/>
          <a:ext cx="7704000" cy="52665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1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9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234">
                <a:tc rowSpan="5">
                  <a:txBody>
                    <a:bodyPr/>
                    <a:lstStyle/>
                    <a:p>
                      <a:pPr algn="l"/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Aufgabenfeld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sprachlich-</a:t>
                      </a:r>
                    </a:p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literarisch-</a:t>
                      </a:r>
                    </a:p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künstlerisch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Deutsch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Alle Fremdsprachen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Musik und Kunst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371"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Vokalpraktischer oder instrumentalpraktischer Kurs (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Q1 o. Q2</a:t>
                      </a: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Literaturkurs (Q1)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8948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gesellschaftswissenschaftlich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Geschichte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Sozialwissenschaften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Geographie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Pädagogik</a:t>
                      </a:r>
                    </a:p>
                    <a:p>
                      <a:pPr>
                        <a:lnSpc>
                          <a:spcPts val="1900"/>
                        </a:lnSpc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Philosophie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23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Aufgabenfeld III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mathematisch-</a:t>
                      </a:r>
                    </a:p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naturwissenschaftlich-</a:t>
                      </a:r>
                    </a:p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technisch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Mathematik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3805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Biologie, Chemie, Physik, Informatik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234">
                <a:tc rowSpan="2"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Außerhalb der Aufgabenfelder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Religionslehre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23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Sport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234">
                <a:tc>
                  <a:txBody>
                    <a:bodyPr/>
                    <a:lstStyle/>
                    <a:p>
                      <a:r>
                        <a:rPr lang="de-DE" sz="1400" dirty="0">
                          <a:latin typeface="Arial" pitchFamily="34" charset="0"/>
                          <a:cs typeface="Arial" pitchFamily="34" charset="0"/>
                        </a:rPr>
                        <a:t>Projektkurse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792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120F3-7D02-30CB-8F8B-F37B185B9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13AAC428-112B-9A1A-7814-D0742E56D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3607"/>
              </p:ext>
            </p:extLst>
          </p:nvPr>
        </p:nvGraphicFramePr>
        <p:xfrm>
          <a:off x="179512" y="363116"/>
          <a:ext cx="7596000" cy="592493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63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9627">
                <a:tc gridSpan="6">
                  <a:txBody>
                    <a:bodyPr/>
                    <a:lstStyle/>
                    <a:p>
                      <a:pPr algn="ctr"/>
                      <a:r>
                        <a:rPr lang="de-DE" sz="2000" b="0" u="sng" dirty="0">
                          <a:solidFill>
                            <a:schemeClr val="tx1"/>
                          </a:solidFill>
                        </a:rPr>
                        <a:t>Belegbeispiel der Abiturfächer </a:t>
                      </a:r>
                      <a:r>
                        <a:rPr lang="de-DE" sz="2000" b="0" u="none" dirty="0">
                          <a:solidFill>
                            <a:schemeClr val="tx1"/>
                          </a:solidFill>
                        </a:rPr>
                        <a:t>im Fall der Wahl eines </a:t>
                      </a:r>
                      <a:r>
                        <a:rPr lang="de-DE" sz="2000" b="0" u="sng" dirty="0">
                          <a:solidFill>
                            <a:schemeClr val="tx1"/>
                          </a:solidFill>
                        </a:rPr>
                        <a:t>Sport-LK</a:t>
                      </a:r>
                      <a:r>
                        <a:rPr lang="de-DE" sz="2000" b="0" u="none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7">
                <a:tc>
                  <a:txBody>
                    <a:bodyPr/>
                    <a:lstStyle/>
                    <a:p>
                      <a:pPr algn="l"/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Fach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Q1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Q2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13">
                <a:tc rowSpan="3"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Aufgabenfeld 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Deutsch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b="1" dirty="0">
                          <a:latin typeface="Arial" pitchFamily="34" charset="0"/>
                          <a:cs typeface="Arial" pitchFamily="34" charset="0"/>
                        </a:rPr>
                        <a:t>eine 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Fremdsprache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7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Kunst und Musik oder VP/IP/Literatur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13">
                <a:tc rowSpan="3"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Aufgabenfeld II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Arial" pitchFamily="34" charset="0"/>
                          <a:cs typeface="Arial" pitchFamily="34" charset="0"/>
                        </a:rPr>
                        <a:t>eine 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Gesellschaftswissenschaft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Geschichte (wenn in EF bereits belegt; alternativ als ZK in Q2)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Sozialwissenschaften (wenn in EF bereits belegt; alternativ als ZK in Q2)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71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Aufgabenfeld III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Mathematik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Arial" pitchFamily="34" charset="0"/>
                          <a:cs typeface="Arial" pitchFamily="34" charset="0"/>
                        </a:rPr>
                        <a:t>eine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 Naturwissenschaft (Bi/CH/PH)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02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außerhalb der Aufgabenfelder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Religionslehre/ersatzweise Philosophie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10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Sport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3621">
                <a:tc gridSpan="2"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weitere Fächer zur Erfüllung der Wochenstunden oder Kursanzahl nach Wahl im Rahmen des schulischen Angebotes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9513">
                <a:tc gridSpan="6"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eine weitere Fremdsprache oder ein weiteres Fach aus dem Aufgabenfeld III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FDF4820D-1DE9-4662-42CD-417D4901225E}"/>
              </a:ext>
            </a:extLst>
          </p:cNvPr>
          <p:cNvSpPr txBox="1"/>
          <p:nvPr/>
        </p:nvSpPr>
        <p:spPr>
          <a:xfrm>
            <a:off x="7851092" y="1059121"/>
            <a:ext cx="1296144" cy="47397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Bedingung</a:t>
            </a:r>
            <a:r>
              <a:rPr lang="de-DE" sz="1200" b="1" dirty="0">
                <a:solidFill>
                  <a:srgbClr val="FF0000"/>
                </a:solidFill>
              </a:rPr>
              <a:t>:</a:t>
            </a:r>
          </a:p>
          <a:p>
            <a:endParaRPr lang="de-DE" sz="1200" dirty="0"/>
          </a:p>
          <a:p>
            <a:pPr algn="ctr"/>
            <a:r>
              <a:rPr lang="de-DE" sz="1600" dirty="0"/>
              <a:t>2 Fächer aus </a:t>
            </a:r>
          </a:p>
          <a:p>
            <a:pPr algn="ctr"/>
            <a:r>
              <a:rPr lang="de-DE" sz="1600" dirty="0"/>
              <a:t>M/D/FS</a:t>
            </a:r>
          </a:p>
          <a:p>
            <a:pPr algn="ctr"/>
            <a:endParaRPr lang="de-DE" sz="1600" dirty="0"/>
          </a:p>
          <a:p>
            <a:pPr algn="ctr"/>
            <a:r>
              <a:rPr lang="de-DE" sz="1600" dirty="0"/>
              <a:t>Abdecken aller drei Aufgaben-</a:t>
            </a:r>
            <a:r>
              <a:rPr lang="de-DE" sz="1600" dirty="0" err="1"/>
              <a:t>felder</a:t>
            </a:r>
            <a:endParaRPr lang="de-DE" sz="1600" dirty="0"/>
          </a:p>
          <a:p>
            <a:pPr algn="ctr"/>
            <a:r>
              <a:rPr lang="de-DE" sz="1600" dirty="0"/>
              <a:t>(</a:t>
            </a:r>
            <a:r>
              <a:rPr lang="de-DE" sz="1600" dirty="0">
                <a:solidFill>
                  <a:schemeClr val="accent2"/>
                </a:solidFill>
                <a:sym typeface="Wingdings"/>
              </a:rPr>
              <a:t></a:t>
            </a:r>
            <a:r>
              <a:rPr lang="de-DE" sz="1600" dirty="0">
                <a:sym typeface="Wingdings"/>
              </a:rPr>
              <a:t>, </a:t>
            </a:r>
            <a:r>
              <a:rPr lang="de-DE" sz="1600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</a:t>
            </a:r>
            <a:r>
              <a:rPr lang="de-DE" sz="1600" dirty="0">
                <a:solidFill>
                  <a:schemeClr val="accent3"/>
                </a:solidFill>
                <a:sym typeface="Wingdings"/>
              </a:rPr>
              <a:t>, </a:t>
            </a:r>
            <a:r>
              <a:rPr lang="de-DE" sz="1600" dirty="0">
                <a:solidFill>
                  <a:schemeClr val="accent5"/>
                </a:solidFill>
                <a:sym typeface="Wingdings"/>
              </a:rPr>
              <a:t></a:t>
            </a:r>
            <a:r>
              <a:rPr lang="de-DE" sz="1600" dirty="0">
                <a:sym typeface="Wingdings"/>
              </a:rPr>
              <a:t>)</a:t>
            </a:r>
          </a:p>
          <a:p>
            <a:pPr algn="ctr"/>
            <a:endParaRPr lang="de-DE" sz="1600" dirty="0">
              <a:sym typeface="Wingdings"/>
            </a:endParaRPr>
          </a:p>
          <a:p>
            <a:pPr algn="ctr"/>
            <a:r>
              <a:rPr lang="de-DE" sz="1600" dirty="0">
                <a:sym typeface="Wingdings"/>
              </a:rPr>
              <a:t>Sport bedingt </a:t>
            </a:r>
          </a:p>
          <a:p>
            <a:pPr algn="ctr"/>
            <a:r>
              <a:rPr lang="de-DE" sz="1600" dirty="0">
                <a:sym typeface="Wingdings"/>
              </a:rPr>
              <a:t>Mathe</a:t>
            </a:r>
          </a:p>
          <a:p>
            <a:pPr algn="ctr"/>
            <a:endParaRPr lang="de-DE" sz="1600" dirty="0">
              <a:sym typeface="Wingdings"/>
            </a:endParaRPr>
          </a:p>
          <a:p>
            <a:pPr algn="ctr"/>
            <a:r>
              <a:rPr lang="de-DE" sz="1600" dirty="0"/>
              <a:t>1. LK muss D, M, eine FS oder eine NW sein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429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431114232"/>
              </p:ext>
            </p:extLst>
          </p:nvPr>
        </p:nvGraphicFramePr>
        <p:xfrm>
          <a:off x="1524000" y="19572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Ellipse 4"/>
          <p:cNvSpPr/>
          <p:nvPr/>
        </p:nvSpPr>
        <p:spPr>
          <a:xfrm>
            <a:off x="4083025" y="2940025"/>
            <a:ext cx="977950" cy="9779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e-DE" sz="2100" kern="1200"/>
          </a:p>
        </p:txBody>
      </p:sp>
      <p:sp>
        <p:nvSpPr>
          <p:cNvPr id="20" name="Textfeld 19"/>
          <p:cNvSpPr txBox="1"/>
          <p:nvPr/>
        </p:nvSpPr>
        <p:spPr>
          <a:xfrm>
            <a:off x="2267744" y="2893392"/>
            <a:ext cx="2016224" cy="129837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de-DE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mind.12 Kurse in EF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860032" y="2749376"/>
            <a:ext cx="2016224" cy="129837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de-DE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Ende EF:</a:t>
            </a:r>
          </a:p>
          <a:p>
            <a:pPr lvl="0" algn="ctr"/>
            <a:r>
              <a:rPr lang="de-DE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Gesund-</a:t>
            </a:r>
            <a:r>
              <a:rPr lang="de-DE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heitsattest</a:t>
            </a:r>
            <a:endParaRPr lang="de-DE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347864" y="1381224"/>
            <a:ext cx="2304256" cy="1817727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de-DE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Grundkurs aus dem LK/SP-Block (schriftlich)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D42E3BF-32C4-D630-1E45-D9F7C5DB5F8D}"/>
              </a:ext>
            </a:extLst>
          </p:cNvPr>
          <p:cNvSpPr txBox="1"/>
          <p:nvPr/>
        </p:nvSpPr>
        <p:spPr>
          <a:xfrm>
            <a:off x="1710000" y="332656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Weitere Bedingungen Sport-LK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54B35-8D6B-10D5-1956-AFACFF716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3DF5FC5-C788-5C6A-9CFD-3FDBD7BD9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218065"/>
              </p:ext>
            </p:extLst>
          </p:nvPr>
        </p:nvGraphicFramePr>
        <p:xfrm>
          <a:off x="179512" y="363116"/>
          <a:ext cx="7596000" cy="592493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63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30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9627">
                <a:tc gridSpan="6">
                  <a:txBody>
                    <a:bodyPr/>
                    <a:lstStyle/>
                    <a:p>
                      <a:pPr algn="ctr"/>
                      <a:r>
                        <a:rPr lang="de-DE" sz="2000" b="0" u="sng" dirty="0">
                          <a:solidFill>
                            <a:schemeClr val="tx1"/>
                          </a:solidFill>
                        </a:rPr>
                        <a:t>Belegbeispiel der Abiturfächer </a:t>
                      </a:r>
                      <a:r>
                        <a:rPr lang="de-DE" sz="2000" b="0" u="none" dirty="0">
                          <a:solidFill>
                            <a:schemeClr val="tx1"/>
                          </a:solidFill>
                        </a:rPr>
                        <a:t>mit dem Ziel eines </a:t>
                      </a:r>
                      <a:r>
                        <a:rPr lang="de-DE" sz="2000" b="0" u="sng" dirty="0">
                          <a:solidFill>
                            <a:schemeClr val="tx1"/>
                          </a:solidFill>
                        </a:rPr>
                        <a:t>Bilingualen Abiturs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7">
                <a:tc>
                  <a:txBody>
                    <a:bodyPr/>
                    <a:lstStyle/>
                    <a:p>
                      <a:pPr algn="l"/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Fach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Q1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Q2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13">
                <a:tc rowSpan="3"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Aufgabenfeld 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Deutsch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b="1" dirty="0">
                          <a:latin typeface="Arial" pitchFamily="34" charset="0"/>
                          <a:cs typeface="Arial" pitchFamily="34" charset="0"/>
                        </a:rPr>
                        <a:t>Spanisch (</a:t>
                      </a:r>
                      <a:r>
                        <a:rPr lang="de-DE" sz="1200" b="0" dirty="0">
                          <a:latin typeface="Arial" pitchFamily="34" charset="0"/>
                          <a:cs typeface="Arial" pitchFamily="34" charset="0"/>
                        </a:rPr>
                        <a:t>eine 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Fremdsprache)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LK1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7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Kunst und Musik oder VP/IP/Literatur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13">
                <a:tc rowSpan="3"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Aufgabenfeld II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Arial" pitchFamily="34" charset="0"/>
                          <a:cs typeface="Arial" pitchFamily="34" charset="0"/>
                        </a:rPr>
                        <a:t>eine 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Gesellschaftswissenschaft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Geschichte bilingual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Sozialwissenschaften (wenn in EF bereits belegt; alternativ als ZK in Q2)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Wingdings" panose="05000000000000000000" pitchFamily="2" charset="2"/>
                        </a:rPr>
                        <a:t>)</a:t>
                      </a:r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71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Aufgabenfeld III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Mathematik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51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Arial" pitchFamily="34" charset="0"/>
                          <a:cs typeface="Arial" pitchFamily="34" charset="0"/>
                        </a:rPr>
                        <a:t>eine</a:t>
                      </a: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 Naturwissenschaft (Bi/CH/PH)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Abi4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02"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außerhalb der Aufgabenfelder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Religionslehre/ersatzweise Philosophie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10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Sport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3621">
                <a:tc gridSpan="2">
                  <a:txBody>
                    <a:bodyPr/>
                    <a:lstStyle/>
                    <a:p>
                      <a:pPr algn="l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weitere Fächer zur Erfüllung der Wochenstunden oder Kursanzahl nach Wahl im Rahmen des schulischen Angebotes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9513">
                <a:tc gridSpan="6"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latin typeface="Arial" pitchFamily="34" charset="0"/>
                          <a:cs typeface="Arial" pitchFamily="34" charset="0"/>
                        </a:rPr>
                        <a:t>eine weitere Fremdsprache oder ein weiteres Fach aus dem Aufgabenfeld III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261E254C-D829-8CA9-ECB0-EDA7C501DADC}"/>
              </a:ext>
            </a:extLst>
          </p:cNvPr>
          <p:cNvSpPr txBox="1"/>
          <p:nvPr/>
        </p:nvSpPr>
        <p:spPr>
          <a:xfrm>
            <a:off x="7851092" y="1059121"/>
            <a:ext cx="1296144" cy="47397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Bedingung</a:t>
            </a:r>
            <a:r>
              <a:rPr lang="de-DE" sz="1200" b="1" dirty="0">
                <a:solidFill>
                  <a:srgbClr val="FF0000"/>
                </a:solidFill>
              </a:rPr>
              <a:t>:</a:t>
            </a:r>
          </a:p>
          <a:p>
            <a:endParaRPr lang="de-DE" sz="1200" dirty="0"/>
          </a:p>
          <a:p>
            <a:pPr algn="ctr"/>
            <a:r>
              <a:rPr lang="de-DE" sz="1600" dirty="0"/>
              <a:t>2 Fächer aus </a:t>
            </a:r>
          </a:p>
          <a:p>
            <a:pPr algn="ctr"/>
            <a:r>
              <a:rPr lang="de-DE" sz="1600" dirty="0"/>
              <a:t>M/D/FS</a:t>
            </a:r>
          </a:p>
          <a:p>
            <a:pPr algn="ctr"/>
            <a:endParaRPr lang="de-DE" sz="1600" dirty="0"/>
          </a:p>
          <a:p>
            <a:pPr algn="ctr"/>
            <a:r>
              <a:rPr lang="de-DE" sz="1600" dirty="0"/>
              <a:t>Abdecken aller drei Aufgaben-</a:t>
            </a:r>
            <a:r>
              <a:rPr lang="de-DE" sz="1600" dirty="0" err="1"/>
              <a:t>felder</a:t>
            </a:r>
            <a:endParaRPr lang="de-DE" sz="1600" dirty="0"/>
          </a:p>
          <a:p>
            <a:pPr algn="ctr"/>
            <a:r>
              <a:rPr lang="de-DE" sz="1600" dirty="0"/>
              <a:t>(</a:t>
            </a:r>
            <a:r>
              <a:rPr lang="de-DE" sz="1600" dirty="0">
                <a:solidFill>
                  <a:schemeClr val="accent2"/>
                </a:solidFill>
                <a:sym typeface="Wingdings"/>
              </a:rPr>
              <a:t></a:t>
            </a:r>
            <a:r>
              <a:rPr lang="de-DE" sz="1600" dirty="0">
                <a:sym typeface="Wingdings"/>
              </a:rPr>
              <a:t>, </a:t>
            </a:r>
            <a:r>
              <a:rPr lang="de-DE" sz="1600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</a:t>
            </a:r>
            <a:r>
              <a:rPr lang="de-DE" sz="1600" dirty="0">
                <a:solidFill>
                  <a:schemeClr val="accent3"/>
                </a:solidFill>
                <a:sym typeface="Wingdings"/>
              </a:rPr>
              <a:t>, </a:t>
            </a:r>
            <a:r>
              <a:rPr lang="de-DE" sz="1600" dirty="0">
                <a:solidFill>
                  <a:schemeClr val="accent5"/>
                </a:solidFill>
                <a:sym typeface="Wingdings"/>
              </a:rPr>
              <a:t></a:t>
            </a:r>
            <a:r>
              <a:rPr lang="de-DE" sz="1600" dirty="0">
                <a:sym typeface="Wingdings"/>
              </a:rPr>
              <a:t>)</a:t>
            </a:r>
          </a:p>
          <a:p>
            <a:pPr algn="ctr"/>
            <a:endParaRPr lang="de-DE" sz="1600" dirty="0">
              <a:sym typeface="Wingdings"/>
            </a:endParaRPr>
          </a:p>
          <a:p>
            <a:pPr algn="ctr"/>
            <a:r>
              <a:rPr lang="de-DE" sz="1600" dirty="0">
                <a:sym typeface="Wingdings"/>
              </a:rPr>
              <a:t>Sport bedingt </a:t>
            </a:r>
          </a:p>
          <a:p>
            <a:pPr algn="ctr"/>
            <a:r>
              <a:rPr lang="de-DE" sz="1600" dirty="0">
                <a:sym typeface="Wingdings"/>
              </a:rPr>
              <a:t>Mathe</a:t>
            </a:r>
          </a:p>
          <a:p>
            <a:pPr algn="ctr"/>
            <a:endParaRPr lang="de-DE" sz="1600" dirty="0">
              <a:sym typeface="Wingdings"/>
            </a:endParaRPr>
          </a:p>
          <a:p>
            <a:pPr algn="ctr"/>
            <a:r>
              <a:rPr lang="de-DE" sz="1600" dirty="0"/>
              <a:t>1. LK muss D, M, eine FS oder eine NW sein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528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915816" y="404666"/>
            <a:ext cx="33123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Tagesordnung</a:t>
            </a:r>
            <a:endParaRPr lang="de-DE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10"/>
          <p:cNvSpPr txBox="1">
            <a:spLocks noChangeArrowheads="1"/>
          </p:cNvSpPr>
          <p:nvPr/>
        </p:nvSpPr>
        <p:spPr bwMode="auto">
          <a:xfrm>
            <a:off x="1619672" y="1700808"/>
            <a:ext cx="6300000" cy="403187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de-DE" altLang="de-DE" b="1" dirty="0">
              <a:solidFill>
                <a:schemeClr val="tx2"/>
              </a:solidFill>
              <a:sym typeface="Webdings" pitchFamily="18" charset="2"/>
            </a:endParaRP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de-DE" altLang="de-DE" sz="2000" b="1" dirty="0">
                <a:solidFill>
                  <a:schemeClr val="tx2"/>
                </a:solidFill>
                <a:sym typeface="Webdings" pitchFamily="18" charset="2"/>
              </a:rPr>
              <a:t>  </a:t>
            </a: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>Der Weg zum Abitur</a:t>
            </a:r>
          </a:p>
          <a:p>
            <a:pPr marL="1714500" lvl="3" indent="-342900">
              <a:buFont typeface="Wingdings" panose="05000000000000000000" pitchFamily="2" charset="2"/>
              <a:buChar char="§"/>
            </a:pPr>
            <a:endParaRPr lang="de-DE" altLang="de-DE" sz="2000" dirty="0">
              <a:latin typeface="Arial" panose="020B0604020202020204" pitchFamily="34" charset="0"/>
              <a:cs typeface="Arial" panose="020B0604020202020204" pitchFamily="34" charset="0"/>
              <a:sym typeface="Webdings" pitchFamily="18" charset="2"/>
            </a:endParaRP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>  Leistungskurswahlen</a:t>
            </a: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de-DE" altLang="de-DE" sz="2000" dirty="0">
              <a:latin typeface="Arial" panose="020B0604020202020204" pitchFamily="34" charset="0"/>
              <a:cs typeface="Arial" panose="020B0604020202020204" pitchFamily="34" charset="0"/>
              <a:sym typeface="Webdings" pitchFamily="18" charset="2"/>
            </a:endParaRP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>  Klausurverpflichtungen</a:t>
            </a: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de-DE" altLang="de-DE" sz="2000" dirty="0">
              <a:latin typeface="Arial" panose="020B0604020202020204" pitchFamily="34" charset="0"/>
              <a:cs typeface="Arial" panose="020B0604020202020204" pitchFamily="34" charset="0"/>
              <a:sym typeface="Webdings" pitchFamily="18" charset="2"/>
            </a:endParaRP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>  Projektkurse</a:t>
            </a: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de-DE" altLang="de-DE" sz="2000" dirty="0">
              <a:latin typeface="Arial" panose="020B0604020202020204" pitchFamily="34" charset="0"/>
              <a:cs typeface="Arial" panose="020B0604020202020204" pitchFamily="34" charset="0"/>
              <a:sym typeface="Webdings" pitchFamily="18" charset="2"/>
            </a:endParaRP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>   besondere Lernleistungen</a:t>
            </a: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de-DE" altLang="de-DE" sz="2000" dirty="0">
              <a:latin typeface="Arial" panose="020B0604020202020204" pitchFamily="34" charset="0"/>
              <a:cs typeface="Arial" panose="020B0604020202020204" pitchFamily="34" charset="0"/>
              <a:sym typeface="Webdings" pitchFamily="18" charset="2"/>
            </a:endParaRPr>
          </a:p>
          <a:p>
            <a:pPr marL="1714500" lvl="3" indent="-342900"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>   Wie geht es weiter?</a:t>
            </a:r>
          </a:p>
          <a:p>
            <a:pPr>
              <a:buFont typeface="Webdings" pitchFamily="18" charset="2"/>
              <a:buChar char="¤"/>
            </a:pPr>
            <a:endParaRPr lang="de-DE" altLang="de-D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2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eeres liniertes Blatt für Notizen mit Ringlöchern Stock-Vektorgrafik -  Alamy">
            <a:extLst>
              <a:ext uri="{FF2B5EF4-FFF2-40B4-BE49-F238E27FC236}">
                <a16:creationId xmlns:a16="http://schemas.microsoft.com/office/drawing/2014/main" id="{1BA71D72-DCF8-0927-C730-0077C192A3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931" t="9051" r="21931" b="15350"/>
          <a:stretch/>
        </p:blipFill>
        <p:spPr bwMode="auto">
          <a:xfrm>
            <a:off x="2771800" y="836712"/>
            <a:ext cx="360040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1223628" y="2708920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Klausurverpflichtung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6787721-FDDD-E0BA-C63A-37B5ACD637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38650" y1="51527" x2="34049" y2="72137"/>
                        <a14:foregroundMark x1="34049" y1="72137" x2="53374" y2="69466"/>
                        <a14:foregroundMark x1="53374" y1="69466" x2="37117" y2="89313"/>
                        <a14:backgroundMark x1="52454" y1="25191" x2="71166" y2="26718"/>
                        <a14:backgroundMark x1="71166" y1="26718" x2="52761" y2="19847"/>
                        <a14:backgroundMark x1="52761" y1="19847" x2="61656" y2="29389"/>
                      </a14:backgroundRemoval>
                    </a14:imgEffect>
                  </a14:imgLayer>
                </a14:imgProps>
              </a:ext>
            </a:extLst>
          </a:blip>
          <a:srcRect l="21527" t="43276" r="34418"/>
          <a:stretch/>
        </p:blipFill>
        <p:spPr>
          <a:xfrm>
            <a:off x="1547664" y="4941168"/>
            <a:ext cx="1982974" cy="20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91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55576" y="332656"/>
            <a:ext cx="7632848" cy="461665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Klausurverpflichtung in der Qualifikationsphase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68313" y="2366963"/>
            <a:ext cx="8226425" cy="286226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de-DE" sz="2000" dirty="0">
                <a:latin typeface="+mn-lt"/>
                <a:cs typeface="+mn-cs"/>
              </a:rPr>
              <a:t>  alle 4 Abiturfächer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de-DE" sz="2000" dirty="0">
                <a:latin typeface="+mn-lt"/>
                <a:cs typeface="+mn-cs"/>
              </a:rPr>
              <a:t>  Deutsch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de-DE" sz="2000" dirty="0">
                <a:latin typeface="+mn-lt"/>
                <a:cs typeface="+mn-cs"/>
              </a:rPr>
              <a:t>  Mathematik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de-DE" sz="2000" dirty="0">
                <a:latin typeface="+mn-lt"/>
                <a:cs typeface="+mn-cs"/>
              </a:rPr>
              <a:t>  eine Fremdsprache (</a:t>
            </a:r>
            <a:r>
              <a:rPr lang="de-DE" sz="2000" b="1" dirty="0">
                <a:latin typeface="+mn-lt"/>
                <a:cs typeface="+mn-cs"/>
              </a:rPr>
              <a:t>immer</a:t>
            </a:r>
            <a:r>
              <a:rPr lang="de-DE" sz="2000" dirty="0">
                <a:latin typeface="+mn-lt"/>
                <a:cs typeface="+mn-cs"/>
              </a:rPr>
              <a:t> die neu eins. FS)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de-DE" sz="2000" dirty="0">
                <a:latin typeface="+mn-lt"/>
                <a:cs typeface="+mn-cs"/>
              </a:rPr>
              <a:t>  eine weitere Fremdsprache </a:t>
            </a:r>
            <a:r>
              <a:rPr lang="de-DE" sz="2000" b="1" dirty="0">
                <a:latin typeface="+mn-lt"/>
                <a:cs typeface="+mn-cs"/>
              </a:rPr>
              <a:t>oder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defRPr/>
            </a:pPr>
            <a:r>
              <a:rPr lang="de-DE" sz="2000" dirty="0">
                <a:latin typeface="+mn-lt"/>
                <a:cs typeface="+mn-cs"/>
              </a:rPr>
              <a:t>      ein weiteres Fach aus dem naturwissenschaftlich-technischen  Bereich</a:t>
            </a:r>
          </a:p>
        </p:txBody>
      </p:sp>
      <p:sp>
        <p:nvSpPr>
          <p:cNvPr id="5" name="Textfeld 4"/>
          <p:cNvSpPr txBox="1"/>
          <p:nvPr/>
        </p:nvSpPr>
        <p:spPr>
          <a:xfrm rot="899415">
            <a:off x="4967844" y="3006538"/>
            <a:ext cx="280831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latin typeface="+mn-lt"/>
                <a:cs typeface="+mn-cs"/>
              </a:rPr>
              <a:t>Im letzten Halbjahr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latin typeface="+mn-lt"/>
                <a:cs typeface="+mn-cs"/>
              </a:rPr>
              <a:t>gelten Sonderregelungen</a:t>
            </a:r>
          </a:p>
        </p:txBody>
      </p:sp>
    </p:spTree>
    <p:extLst>
      <p:ext uri="{BB962C8B-B14F-4D97-AF65-F5344CB8AC3E}">
        <p14:creationId xmlns:p14="http://schemas.microsoft.com/office/powerpoint/2010/main" val="158021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niensymbol für Projekt 23100912 Vektor Kunst bei Vecteezy">
            <a:extLst>
              <a:ext uri="{FF2B5EF4-FFF2-40B4-BE49-F238E27FC236}">
                <a16:creationId xmlns:a16="http://schemas.microsoft.com/office/drawing/2014/main" id="{9D01C3F8-8B7E-D48C-5541-5C37B33C2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167" y="909000"/>
            <a:ext cx="4253667" cy="504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F54CF9FA-F9D4-1DAF-844A-F9EF919B389D}"/>
              </a:ext>
            </a:extLst>
          </p:cNvPr>
          <p:cNvSpPr txBox="1"/>
          <p:nvPr/>
        </p:nvSpPr>
        <p:spPr>
          <a:xfrm>
            <a:off x="1223628" y="2967335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Projektkurse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2D76E0B-52B1-AB18-C73E-E89D85A12E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132" b="90411" l="9470" r="91667">
                        <a14:foregroundMark x1="24621" y1="88584" x2="27652" y2="90411"/>
                        <a14:foregroundMark x1="36742" y1="90411" x2="40530" y2="90411"/>
                        <a14:foregroundMark x1="76136" y1="22374" x2="73106" y2="59361"/>
                        <a14:foregroundMark x1="10606" y1="32877" x2="10606" y2="42466"/>
                        <a14:foregroundMark x1="91288" y1="37443" x2="91667" y2="525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1600" y="4077072"/>
            <a:ext cx="2514951" cy="208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149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2E64779-711C-D578-09FD-B1B7D7E133BB}"/>
              </a:ext>
            </a:extLst>
          </p:cNvPr>
          <p:cNvSpPr txBox="1"/>
          <p:nvPr/>
        </p:nvSpPr>
        <p:spPr>
          <a:xfrm>
            <a:off x="755576" y="332656"/>
            <a:ext cx="7632848" cy="461665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 sind Projektkurse?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71ED61-6806-E902-10B1-857220146F30}"/>
              </a:ext>
            </a:extLst>
          </p:cNvPr>
          <p:cNvSpPr txBox="1"/>
          <p:nvPr/>
        </p:nvSpPr>
        <p:spPr>
          <a:xfrm>
            <a:off x="467544" y="1916832"/>
            <a:ext cx="833476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Projektkurse bieten den Schülerinnen und Schülern der Q1 verstärkt die Möglichkeit zu selbstständigem und kooperativem, projekt- und anwendungsorientiertem Arbeiten und Lernen.</a:t>
            </a:r>
          </a:p>
          <a:p>
            <a:pPr algn="just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Der Schwerpunkt der Projektkurse liegt in der Förderung individueller Kompetenzen und Interessen. </a:t>
            </a:r>
          </a:p>
          <a:p>
            <a:pPr algn="just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Projektkurse sind so angelegt, dass sich die Teilnehmer – bezogen auf das Rahmen-thema des Projektkurses – einzeln oder im Team individuellen Vorhaben widmen, die im Kurs abgestimmt, dann aber weitgehend selbstständig geplant und bearbeitet werden. 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30552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F879C-8394-0A26-B7F6-4CDBCD651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FBA7752-C940-45EE-16D4-26016FB31798}"/>
              </a:ext>
            </a:extLst>
          </p:cNvPr>
          <p:cNvSpPr txBox="1"/>
          <p:nvPr/>
        </p:nvSpPr>
        <p:spPr>
          <a:xfrm>
            <a:off x="755576" y="332656"/>
            <a:ext cx="7632848" cy="461665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Rahmenbedingungen der Projektkurse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CCA3208-1819-96C8-0711-D781AFCA67E4}"/>
              </a:ext>
            </a:extLst>
          </p:cNvPr>
          <p:cNvSpPr txBox="1"/>
          <p:nvPr/>
        </p:nvSpPr>
        <p:spPr>
          <a:xfrm>
            <a:off x="557718" y="1255105"/>
            <a:ext cx="833476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Projektkurse sind Jahreskurse in zwei aufeinanderfolgenden Halbjahren im Umfang von zwei Wochenstunden (à 45 Minuten).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Es kann höchstens ein Projektkurs über zwei Halbjahre in der Qualifikationsphase gewählt werden.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Schülerinnen und Schüler müssen das Referenzfach in der Qualifikationsphase belegt haben.</a:t>
            </a:r>
          </a:p>
          <a:p>
            <a:pPr lvl="1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Beispiel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Projektkurs Demokratie -&gt; Referenzfächer: Geschichte, Philosophie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Mit der Belegung eines Projektkurses entfällt die Verpflichtung zur Anfertigung einer Facharbeit in einem Fach. Die Klausurverpflichtung bleibt in diesem Fall in den gewählten Fächern erhalten.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22637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B67BA07D-C7FA-3436-B9F8-56A8F5D21530}"/>
              </a:ext>
            </a:extLst>
          </p:cNvPr>
          <p:cNvSpPr txBox="1"/>
          <p:nvPr/>
        </p:nvSpPr>
        <p:spPr>
          <a:xfrm>
            <a:off x="827584" y="332656"/>
            <a:ext cx="7632848" cy="461665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Benotung im Projektkurs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A121C4-2668-DB62-7952-E523364722D6}"/>
              </a:ext>
            </a:extLst>
          </p:cNvPr>
          <p:cNvSpPr txBox="1"/>
          <p:nvPr/>
        </p:nvSpPr>
        <p:spPr>
          <a:xfrm>
            <a:off x="913711" y="1556792"/>
            <a:ext cx="746059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 </a:t>
            </a:r>
            <a:r>
              <a:rPr lang="de-DE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ersten Halbjahr </a:t>
            </a:r>
            <a:r>
              <a:rPr lang="de-DE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eines Projektkurses werden lediglich Leistungen im Bereich der "sonstigen Mitarbeit" beurteilt. Auf der Schullaufbahnbescheinigung wird nur die Belegung ausgewiesen, keine Note. 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Im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zweiten Halbjahr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wird neben der Leistung im Bereich der "sonstigen Mitarbeit" auch die Leistung der Projektdokumentation beurteilt. Die Leistungen der "sonstigen Mitarbeit" aus beiden Halbjahren werden zu einer Note zusammengefasst; aus dieser und der Note für die Projektdokumentation wird eine Gesamtnote gebildet, die in doppelter Wertung in die Gesamtqualifikation eingehen kann. </a:t>
            </a:r>
          </a:p>
          <a:p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 zu wissen: Auch ein Defizit wird somit doppelt gewertet.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36091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64A21-82AC-EFA4-E382-998A07698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38381ED5-3B96-0656-1BC1-B4FE4D9419AF}"/>
              </a:ext>
            </a:extLst>
          </p:cNvPr>
          <p:cNvSpPr txBox="1"/>
          <p:nvPr/>
        </p:nvSpPr>
        <p:spPr>
          <a:xfrm>
            <a:off x="827584" y="332656"/>
            <a:ext cx="7632848" cy="461665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Welche Projektkurse werden am ASG angeboten?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7576EA78-7AB9-477E-892D-C38BB9C3B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034553"/>
              </p:ext>
            </p:extLst>
          </p:nvPr>
        </p:nvGraphicFramePr>
        <p:xfrm>
          <a:off x="827584" y="1397000"/>
          <a:ext cx="7632848" cy="3708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80090946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4033485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Projektkurs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Referenzfach / -fächer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840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Balu und Du (RN)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Pädagogik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113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Demokratie (SH)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Geschichte, Philosophie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3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Klimaschutz+Nachhaltigkeit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(SÖ)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Erdkunde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064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Gender and </a:t>
                      </a:r>
                      <a:r>
                        <a:rPr lang="de-DE" sz="1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Equality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Englisch, Philosophie, Religion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4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Künstliche Intelligenz (HS)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914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at </a:t>
                      </a:r>
                      <a:r>
                        <a:rPr lang="de-DE" sz="1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(RP)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Sozialwissenschaft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584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Cambridge (BL)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Englisch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808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Lernen durch Engagement (HO)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Biologie, Erdkunde, Kunst, Franz.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68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/>
                        <a:t>Lyrik, Poetry, Slam (LO)</a:t>
                      </a:r>
                      <a:endParaRPr lang="de-DE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Deutsch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448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007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22203-8715-A947-3FFE-387007097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issenschaftssymbol Für Ihr Projekt, Wissenschaft Clipart, Projektsymbole,  Wissenschaft Symbole PNG und Vektor zum kostenlosen Download">
            <a:extLst>
              <a:ext uri="{FF2B5EF4-FFF2-40B4-BE49-F238E27FC236}">
                <a16:creationId xmlns:a16="http://schemas.microsoft.com/office/drawing/2014/main" id="{3A0B4B17-001D-BDD5-F798-8754AF3D1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000" y="909000"/>
            <a:ext cx="5040000" cy="5040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C1429158-443C-3326-39CF-D09F4A1112C9}"/>
              </a:ext>
            </a:extLst>
          </p:cNvPr>
          <p:cNvSpPr txBox="1"/>
          <p:nvPr/>
        </p:nvSpPr>
        <p:spPr>
          <a:xfrm>
            <a:off x="449542" y="2708920"/>
            <a:ext cx="8244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Besondere Lernleistungen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925CF5D-C86C-F566-2F2F-A6EF1AF4F8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2672" y1="47036" x2="72065" y2="87747"/>
                        <a14:foregroundMark x1="17409" y1="74704" x2="53846" y2="79051"/>
                        <a14:foregroundMark x1="53846" y1="79051" x2="19028" y2="8023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5652120" y="3485131"/>
            <a:ext cx="2880000" cy="294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473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3070C023-76CC-F12C-DE18-4B036197A6AA}"/>
              </a:ext>
            </a:extLst>
          </p:cNvPr>
          <p:cNvSpPr txBox="1"/>
          <p:nvPr/>
        </p:nvSpPr>
        <p:spPr>
          <a:xfrm>
            <a:off x="503548" y="1988840"/>
            <a:ext cx="8136904" cy="3508653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de-DE" dirty="0"/>
              <a:t>eine fünfte Komponente neben dem ersten bis vierten Abiturfach</a:t>
            </a:r>
          </a:p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de-DE" dirty="0"/>
              <a:t>ermöglicht einen individuellen Schwerpunkt in der Abiturprüfung</a:t>
            </a:r>
          </a:p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de-DE" dirty="0"/>
              <a:t>knüpft an komplexe fachliche und überfachliche Arbeiten von Schülerinnen und Schülern innerhalb oder außerhalb des schulischen Angebots der gymnasialen Oberstufe an. (z.B. in Wettbewerben)</a:t>
            </a:r>
          </a:p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de-DE" dirty="0"/>
              <a:t>aufgrund des hohen Gewichts innerhalb der Abiturprüfung kommen nur komplexe Schülerleistungen zur Einbringung als besondere Lernleistung in Frage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9992C73-F3D0-C2FB-B03B-B31230A9129D}"/>
              </a:ext>
            </a:extLst>
          </p:cNvPr>
          <p:cNvSpPr txBox="1"/>
          <p:nvPr/>
        </p:nvSpPr>
        <p:spPr>
          <a:xfrm>
            <a:off x="1710000" y="332656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Was ist eine besondere Lernleistung?</a:t>
            </a:r>
          </a:p>
        </p:txBody>
      </p:sp>
    </p:spTree>
    <p:extLst>
      <p:ext uri="{BB962C8B-B14F-4D97-AF65-F5344CB8AC3E}">
        <p14:creationId xmlns:p14="http://schemas.microsoft.com/office/powerpoint/2010/main" val="661361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D3706-AD35-7431-50A8-B1C81B6F1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C9E6EEA-545B-FF58-09A9-04ADB3A05B37}"/>
              </a:ext>
            </a:extLst>
          </p:cNvPr>
          <p:cNvSpPr txBox="1"/>
          <p:nvPr/>
        </p:nvSpPr>
        <p:spPr>
          <a:xfrm>
            <a:off x="503548" y="1988840"/>
            <a:ext cx="8136904" cy="2185214"/>
          </a:xfrm>
          <a:prstGeom prst="rect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1">
              <a:spcBef>
                <a:spcPts val="1200"/>
              </a:spcBef>
            </a:pPr>
            <a:r>
              <a:rPr lang="de-DE" dirty="0"/>
              <a:t>Bei Einbringung einer besonderen Lernleistung werden in der Abiturprüfung die Ergebnisse des ersten bis vierten Abiturfachs nicht fünf-, sondern vierfach und die besondere Lernleistung ebenfalls vierfach gewertet.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de-DE" dirty="0"/>
          </a:p>
          <a:p>
            <a:pPr lvl="1"/>
            <a:r>
              <a:rPr lang="de-DE" dirty="0"/>
              <a:t>Die Gesamtnote für die besondere Lernleistung geht demnach mit einer</a:t>
            </a:r>
          </a:p>
          <a:p>
            <a:pPr lvl="1"/>
            <a:r>
              <a:rPr lang="de-DE" dirty="0"/>
              <a:t>20-prozentigen Gewichtung in das Ergebnis der Abiturprüfung ein.</a:t>
            </a: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8FDAAC7-9ED6-54DF-4C25-344BC220A22B}"/>
              </a:ext>
            </a:extLst>
          </p:cNvPr>
          <p:cNvSpPr txBox="1"/>
          <p:nvPr/>
        </p:nvSpPr>
        <p:spPr>
          <a:xfrm>
            <a:off x="1710000" y="332656"/>
            <a:ext cx="5724000" cy="83099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Wie fließt eine besondere Lernleistung in die Abiturnote ein?</a:t>
            </a:r>
          </a:p>
        </p:txBody>
      </p:sp>
      <p:sp>
        <p:nvSpPr>
          <p:cNvPr id="2" name="Pfeil: nach rechts gekrümmt 1">
            <a:extLst>
              <a:ext uri="{FF2B5EF4-FFF2-40B4-BE49-F238E27FC236}">
                <a16:creationId xmlns:a16="http://schemas.microsoft.com/office/drawing/2014/main" id="{793E8F97-7A60-1902-985C-91AEFC02B540}"/>
              </a:ext>
            </a:extLst>
          </p:cNvPr>
          <p:cNvSpPr/>
          <p:nvPr/>
        </p:nvSpPr>
        <p:spPr>
          <a:xfrm>
            <a:off x="395536" y="2397371"/>
            <a:ext cx="576064" cy="1368152"/>
          </a:xfrm>
          <a:prstGeom prst="curvedRightArrow">
            <a:avLst>
              <a:gd name="adj1" fmla="val 28443"/>
              <a:gd name="adj2" fmla="val 61503"/>
              <a:gd name="adj3" fmla="val 56432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14C3AE8-238B-B30F-C8EF-DB0B4E5B04DD}"/>
              </a:ext>
            </a:extLst>
          </p:cNvPr>
          <p:cNvSpPr txBox="1"/>
          <p:nvPr/>
        </p:nvSpPr>
        <p:spPr>
          <a:xfrm>
            <a:off x="899592" y="465313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Bei Interesse kommt gerne auf uns zu </a:t>
            </a:r>
            <a:r>
              <a:rPr lang="de-DE" dirty="0"/>
              <a:t>(abi2028@asg-huerth.de).</a:t>
            </a:r>
          </a:p>
        </p:txBody>
      </p:sp>
    </p:spTree>
    <p:extLst>
      <p:ext uri="{BB962C8B-B14F-4D97-AF65-F5344CB8AC3E}">
        <p14:creationId xmlns:p14="http://schemas.microsoft.com/office/powerpoint/2010/main" val="369136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04A36-379F-94DE-BF0D-EDDB4B11D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AE76DEA8-7600-6C81-307C-E9F0489C107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6800"/>
          <a:stretch/>
        </p:blipFill>
        <p:spPr>
          <a:xfrm>
            <a:off x="2052000" y="899717"/>
            <a:ext cx="5040000" cy="505856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369454D-0459-B4FB-0592-7F21EF069838}"/>
              </a:ext>
            </a:extLst>
          </p:cNvPr>
          <p:cNvSpPr txBox="1"/>
          <p:nvPr/>
        </p:nvSpPr>
        <p:spPr>
          <a:xfrm>
            <a:off x="1223628" y="2967335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Der Weg zum Abitur</a:t>
            </a:r>
          </a:p>
        </p:txBody>
      </p:sp>
      <p:pic>
        <p:nvPicPr>
          <p:cNvPr id="1026" name="Picture 2" descr="Wandern Strichmännchen Strichzeichnungen Symbol. Tragerucksack, Track Pole  Und Kinder . Outdoor-Freizeit-Wandern, Klettern Und  Familien-Trekking-Lifestyle. Wildnisabenteuer Und Naturreisen Verbinden.  Lizenzfrei nutzbare SVG, Vektorgrafiken, Clip Arts ...">
            <a:extLst>
              <a:ext uri="{FF2B5EF4-FFF2-40B4-BE49-F238E27FC236}">
                <a16:creationId xmlns:a16="http://schemas.microsoft.com/office/drawing/2014/main" id="{2B91A847-4462-A73A-098A-E75B748EE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42444" y1="30222" x2="44222" y2="28889"/>
                        <a14:foregroundMark x1="57111" y1="19556" x2="57111" y2="1955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4581127"/>
            <a:ext cx="2520000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574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24D697F5-DB88-D591-8CCA-83CD35483F9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38" r="18500"/>
          <a:stretch/>
        </p:blipFill>
        <p:spPr>
          <a:xfrm>
            <a:off x="1710000" y="353552"/>
            <a:ext cx="5724000" cy="44487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feld 2"/>
          <p:cNvSpPr txBox="1"/>
          <p:nvPr/>
        </p:nvSpPr>
        <p:spPr>
          <a:xfrm>
            <a:off x="1619672" y="4005064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Nachteilsausgleich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9209313-E8B7-6339-8A4E-7EDA32BE3A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4815" y1="49372" x2="38148" y2="79916"/>
                        <a14:foregroundMark x1="38148" y1="79916" x2="59259" y2="88703"/>
                        <a14:foregroundMark x1="59259" y1="88703" x2="67037" y2="63598"/>
                        <a14:foregroundMark x1="67037" y1="63598" x2="67778" y2="38912"/>
                        <a14:foregroundMark x1="67778" y1="38912" x2="79259" y2="60669"/>
                        <a14:foregroundMark x1="79259" y1="60669" x2="79259" y2="86192"/>
                        <a14:foregroundMark x1="79259" y1="86192" x2="75556" y2="88703"/>
                        <a14:backgroundMark x1="33333" y1="39331" x2="61852" y2="2092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08104" y="3641707"/>
            <a:ext cx="3456384" cy="305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91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55576" y="807095"/>
            <a:ext cx="7632848" cy="461665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Nachteilsausgleich in der Qualifikationsphase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23528" y="1412776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Unter die LRS Oberstufenregelung (nach APO-</a:t>
            </a:r>
            <a:r>
              <a:rPr lang="de-DE" b="1" dirty="0" err="1"/>
              <a:t>GOst</a:t>
            </a:r>
            <a:r>
              <a:rPr lang="de-DE" b="1" dirty="0"/>
              <a:t> §13, Abs. 7) fallen: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/>
              <a:t>Alle Schüler, die </a:t>
            </a:r>
            <a:r>
              <a:rPr lang="de-DE" b="1" u="sng" dirty="0">
                <a:uFill>
                  <a:solidFill>
                    <a:srgbClr val="FF0000"/>
                  </a:solidFill>
                </a:uFill>
              </a:rPr>
              <a:t>nachweislich in der SI </a:t>
            </a:r>
            <a:r>
              <a:rPr lang="de-DE" b="1" dirty="0"/>
              <a:t>durch den LRS-Erlass </a:t>
            </a:r>
            <a:r>
              <a:rPr lang="de-DE" b="1" u="sng" dirty="0">
                <a:uFill>
                  <a:solidFill>
                    <a:srgbClr val="FF0000"/>
                  </a:solidFill>
                </a:uFill>
              </a:rPr>
              <a:t>geschützt und gefördert </a:t>
            </a:r>
            <a:r>
              <a:rPr lang="de-DE" b="1" dirty="0"/>
              <a:t>wurden und/oder </a:t>
            </a:r>
            <a:r>
              <a:rPr lang="de-DE" b="1" u="sng" dirty="0">
                <a:uFill>
                  <a:solidFill>
                    <a:srgbClr val="FF0000"/>
                  </a:solidFill>
                </a:uFill>
              </a:rPr>
              <a:t>anders nachweisen </a:t>
            </a:r>
            <a:r>
              <a:rPr lang="de-DE" b="1" dirty="0"/>
              <a:t>können, dass sie </a:t>
            </a:r>
            <a:r>
              <a:rPr lang="de-DE" b="1" u="sng" dirty="0">
                <a:uFill>
                  <a:solidFill>
                    <a:srgbClr val="FF0000"/>
                  </a:solidFill>
                </a:uFill>
              </a:rPr>
              <a:t>in der SI eine LRS hatten und noch betroffen sind.</a:t>
            </a:r>
          </a:p>
          <a:p>
            <a:r>
              <a:rPr lang="de-DE" b="1" dirty="0"/>
              <a:t> </a:t>
            </a:r>
          </a:p>
          <a:p>
            <a:r>
              <a:rPr lang="de-DE" b="1" dirty="0"/>
              <a:t>Verfahren: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/>
              <a:t>Die Eltern dieser Schüler stellen (2-3 Monate vor Eintritt in die Qualifikationsphase) einen Antrag zur Anerkennung ihres Kindes als LRS-betroffener Schüler an die Schulleitung (beigefügt: z.B. Atteste, </a:t>
            </a:r>
            <a:r>
              <a:rPr lang="de-DE" b="1" dirty="0" err="1"/>
              <a:t>mediz</a:t>
            </a:r>
            <a:r>
              <a:rPr lang="de-DE" b="1" dirty="0"/>
              <a:t>. Diagnosen o.ä.)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/>
              <a:t>Die Schulleitung entscheidet, ob ein Schüler anerkannt wird oder nicht.</a:t>
            </a:r>
          </a:p>
          <a:p>
            <a:r>
              <a:rPr lang="de-DE" b="1" dirty="0"/>
              <a:t> </a:t>
            </a:r>
          </a:p>
          <a:p>
            <a:r>
              <a:rPr lang="de-DE" b="1" dirty="0"/>
              <a:t>Bei Anerkennung erfolgen folgende Maßnahmen für die Qualifikationsphase: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u="sng" dirty="0"/>
              <a:t>Erteilung</a:t>
            </a:r>
            <a:r>
              <a:rPr lang="de-DE" b="1" dirty="0"/>
              <a:t> von Nachteilsausgleichen (Schreibzeitverlängerung bei Klausuren, o.ä.).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b="1" dirty="0"/>
          </a:p>
          <a:p>
            <a:pPr marL="285750" lvl="0" indent="-28575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de-DE" b="1" u="sng" dirty="0"/>
              <a:t>Keine Erteilung </a:t>
            </a:r>
            <a:r>
              <a:rPr lang="de-DE" b="1" dirty="0"/>
              <a:t>von Schutzmaßnahmen (d.h. keine Aussetzung der Benotung der Rechtschreibleistung)</a:t>
            </a:r>
          </a:p>
        </p:txBody>
      </p:sp>
    </p:spTree>
    <p:extLst>
      <p:ext uri="{BB962C8B-B14F-4D97-AF65-F5344CB8AC3E}">
        <p14:creationId xmlns:p14="http://schemas.microsoft.com/office/powerpoint/2010/main" val="30145555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F5323-3337-15FE-5EC2-1115EF692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7FE3E7E-1498-7ADD-4B72-4CAAC25D0884}"/>
              </a:ext>
            </a:extLst>
          </p:cNvPr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2052000" y="909000"/>
            <a:ext cx="5040000" cy="5040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5CCC776D-E693-68B0-A194-8D827D7AC240}"/>
              </a:ext>
            </a:extLst>
          </p:cNvPr>
          <p:cNvSpPr txBox="1"/>
          <p:nvPr/>
        </p:nvSpPr>
        <p:spPr>
          <a:xfrm>
            <a:off x="1331640" y="3501008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Wie geht es weiter?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2CA22D2-253D-04F5-879F-1CB9323283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6667" y1="18500" x2="45833" y2="27667"/>
                        <a14:foregroundMark x1="68833" y1="39500" x2="76500" y2="39333"/>
                        <a14:foregroundMark x1="78667" y1="34500" x2="81167" y2="34333"/>
                        <a14:foregroundMark x1="66167" y1="62500" x2="72833" y2="61500"/>
                        <a14:foregroundMark x1="71500" y1="67333" x2="74333" y2="673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07904" y="4653031"/>
            <a:ext cx="2160450" cy="216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449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BB0BDD21-A7F6-C358-D819-233B6B39C308}"/>
              </a:ext>
            </a:extLst>
          </p:cNvPr>
          <p:cNvSpPr txBox="1"/>
          <p:nvPr/>
        </p:nvSpPr>
        <p:spPr>
          <a:xfrm>
            <a:off x="1710000" y="332656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Ablauf LK-Wahl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5767CE1-ABCD-FD03-AA6A-E4B5C6F56982}"/>
              </a:ext>
            </a:extLst>
          </p:cNvPr>
          <p:cNvSpPr txBox="1"/>
          <p:nvPr/>
        </p:nvSpPr>
        <p:spPr>
          <a:xfrm>
            <a:off x="611560" y="2060848"/>
            <a:ext cx="230425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19.02.2026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8C5100D-CCD0-635C-933A-FFB49DA2918D}"/>
              </a:ext>
            </a:extLst>
          </p:cNvPr>
          <p:cNvSpPr txBox="1"/>
          <p:nvPr/>
        </p:nvSpPr>
        <p:spPr>
          <a:xfrm>
            <a:off x="3436630" y="2065050"/>
            <a:ext cx="230425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Ab 02.03.2026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6495339-8EFC-AF6F-2294-CE6DB1389B4F}"/>
              </a:ext>
            </a:extLst>
          </p:cNvPr>
          <p:cNvSpPr txBox="1"/>
          <p:nvPr/>
        </p:nvSpPr>
        <p:spPr>
          <a:xfrm>
            <a:off x="6228184" y="2060848"/>
            <a:ext cx="230425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06.03.2026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A7DFE3B-78E3-ED8D-B53B-D42CBCB1D737}"/>
              </a:ext>
            </a:extLst>
          </p:cNvPr>
          <p:cNvSpPr txBox="1"/>
          <p:nvPr/>
        </p:nvSpPr>
        <p:spPr>
          <a:xfrm>
            <a:off x="633625" y="2636912"/>
            <a:ext cx="2304256" cy="1477328"/>
          </a:xfrm>
          <a:prstGeom prst="rect">
            <a:avLst/>
          </a:prstGeom>
          <a:solidFill>
            <a:schemeClr val="accent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dirty="0"/>
              <a:t>Infoveranstaltung Qualifikationsphase</a:t>
            </a:r>
          </a:p>
          <a:p>
            <a:endParaRPr lang="de-DE" dirty="0"/>
          </a:p>
          <a:p>
            <a:r>
              <a:rPr lang="de-DE" dirty="0"/>
              <a:t>Informationsbörse</a:t>
            </a:r>
          </a:p>
          <a:p>
            <a:r>
              <a:rPr lang="de-DE" dirty="0"/>
              <a:t>LK-Fächer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529E421-6BB8-D71C-9C48-4A8BA6CC57FA}"/>
              </a:ext>
            </a:extLst>
          </p:cNvPr>
          <p:cNvSpPr txBox="1"/>
          <p:nvPr/>
        </p:nvSpPr>
        <p:spPr>
          <a:xfrm>
            <a:off x="3436630" y="2636912"/>
            <a:ext cx="2304256" cy="120032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dirty="0"/>
              <a:t>Individuelle Beratungsgespräche und Einwahlen in die Qualifikationsphase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F6FD939-4EC6-E2C6-EA08-458355513EBE}"/>
              </a:ext>
            </a:extLst>
          </p:cNvPr>
          <p:cNvSpPr txBox="1"/>
          <p:nvPr/>
        </p:nvSpPr>
        <p:spPr>
          <a:xfrm>
            <a:off x="6228184" y="2615702"/>
            <a:ext cx="2304256" cy="120032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dirty="0"/>
              <a:t>Abgabe der unterschriebenen Wahlbögen bei der Stufenleitung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1D27FCD-AA36-B3CB-9C39-521C30FCB517}"/>
              </a:ext>
            </a:extLst>
          </p:cNvPr>
          <p:cNvSpPr txBox="1"/>
          <p:nvPr/>
        </p:nvSpPr>
        <p:spPr>
          <a:xfrm>
            <a:off x="633625" y="4326922"/>
            <a:ext cx="2304256" cy="369332"/>
          </a:xfrm>
          <a:prstGeom prst="rect">
            <a:avLst/>
          </a:prstGeom>
          <a:solidFill>
            <a:schemeClr val="accent6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de-DE" dirty="0"/>
              <a:t>Elternabend</a:t>
            </a: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0A101EE3-EE20-724C-5C77-C63FE191926A}"/>
              </a:ext>
            </a:extLst>
          </p:cNvPr>
          <p:cNvCxnSpPr>
            <a:cxnSpLocks/>
          </p:cNvCxnSpPr>
          <p:nvPr/>
        </p:nvCxnSpPr>
        <p:spPr>
          <a:xfrm>
            <a:off x="432000" y="5157192"/>
            <a:ext cx="8280000" cy="0"/>
          </a:xfrm>
          <a:prstGeom prst="straightConnector1">
            <a:avLst/>
          </a:prstGeom>
          <a:ln w="142875">
            <a:solidFill>
              <a:schemeClr val="accent3">
                <a:lumMod val="75000"/>
              </a:schemeClr>
            </a:solidFill>
            <a:tailEnd type="triangl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4673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7D2DC3C0-853A-F296-BF48-B90AAA43A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" y="771525"/>
            <a:ext cx="8867775" cy="531495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1186C9D2-D008-E27A-B452-E4DAA1D480BC}"/>
              </a:ext>
            </a:extLst>
          </p:cNvPr>
          <p:cNvSpPr txBox="1"/>
          <p:nvPr/>
        </p:nvSpPr>
        <p:spPr>
          <a:xfrm>
            <a:off x="467544" y="980728"/>
            <a:ext cx="62646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 dirty="0">
                <a:latin typeface="Candara" panose="020E0502030303020204" pitchFamily="34" charset="0"/>
              </a:rPr>
              <a:t>Vielen</a:t>
            </a:r>
            <a:r>
              <a:rPr lang="de-DE" sz="5400" dirty="0">
                <a:latin typeface="Candara" panose="020E0502030303020204" pitchFamily="34" charset="0"/>
              </a:rPr>
              <a:t> Dank für Ihre</a:t>
            </a:r>
          </a:p>
          <a:p>
            <a:endParaRPr lang="de-DE" sz="2000" dirty="0">
              <a:latin typeface="Candara" panose="020E0502030303020204" pitchFamily="34" charset="0"/>
            </a:endParaRPr>
          </a:p>
          <a:p>
            <a:r>
              <a:rPr lang="de-DE" sz="5400" dirty="0">
                <a:latin typeface="Cochocib Script Latin Pro" panose="02000503000000020003" pitchFamily="2" charset="0"/>
              </a:rPr>
              <a:t>Aufmerksamkeit</a:t>
            </a:r>
            <a:r>
              <a:rPr lang="de-DE" sz="2800" dirty="0">
                <a:latin typeface="Cochocib Script Latin Pro" panose="02000503000000020003" pitchFamily="2" charset="0"/>
              </a:rPr>
              <a:t> </a:t>
            </a:r>
            <a:endParaRPr lang="de-DE" sz="5400" dirty="0">
              <a:latin typeface="Cochocib Script Latin Pro" panose="02000503000000020003" pitchFamily="2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D18F760-8FE2-F48F-4997-738615991DCF}"/>
              </a:ext>
            </a:extLst>
          </p:cNvPr>
          <p:cNvSpPr txBox="1"/>
          <p:nvPr/>
        </p:nvSpPr>
        <p:spPr>
          <a:xfrm>
            <a:off x="4571999" y="5899051"/>
            <a:ext cx="4212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Candara" panose="020E0502030303020204" pitchFamily="34" charset="0"/>
              </a:rPr>
              <a:t>und kommen Sie gut heim</a:t>
            </a:r>
            <a:endParaRPr lang="de-DE" sz="2800" dirty="0">
              <a:latin typeface="Cochocib Script Latin Pro" panose="02000503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19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Textfeld 804"/>
          <p:cNvSpPr txBox="1"/>
          <p:nvPr/>
        </p:nvSpPr>
        <p:spPr>
          <a:xfrm>
            <a:off x="1141759" y="5435225"/>
            <a:ext cx="6838950" cy="400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spAutoFit/>
          </a:bodyPr>
          <a:lstStyle>
            <a:defPPr>
              <a:defRPr lang="de-DE"/>
            </a:defPPr>
            <a:lvl1pPr fontAlgn="auto">
              <a:spcBef>
                <a:spcPts val="0"/>
              </a:spcBef>
              <a:spcAft>
                <a:spcPts val="0"/>
              </a:spcAft>
              <a:defRPr sz="2000"/>
            </a:lvl1pPr>
          </a:lstStyle>
          <a:p>
            <a:r>
              <a:rPr lang="de-DE" dirty="0"/>
              <a:t>Einführungsphase</a:t>
            </a:r>
          </a:p>
        </p:txBody>
      </p:sp>
      <p:sp>
        <p:nvSpPr>
          <p:cNvPr id="806" name="Textfeld 805"/>
          <p:cNvSpPr txBox="1">
            <a:spLocks noChangeArrowheads="1"/>
          </p:cNvSpPr>
          <p:nvPr/>
        </p:nvSpPr>
        <p:spPr bwMode="auto">
          <a:xfrm>
            <a:off x="1152525" y="6026485"/>
            <a:ext cx="6838950" cy="4000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2000" dirty="0">
                <a:solidFill>
                  <a:schemeClr val="bg1"/>
                </a:solidFill>
              </a:rPr>
              <a:t>Fachoberschulreife (Mittlere Reife)</a:t>
            </a:r>
          </a:p>
        </p:txBody>
      </p:sp>
      <p:sp>
        <p:nvSpPr>
          <p:cNvPr id="807" name="Textfeld 806"/>
          <p:cNvSpPr txBox="1"/>
          <p:nvPr/>
        </p:nvSpPr>
        <p:spPr>
          <a:xfrm>
            <a:off x="1152525" y="3976589"/>
            <a:ext cx="6838950" cy="7191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latin typeface="+mn-lt"/>
                <a:cs typeface="+mn-cs"/>
              </a:rPr>
              <a:t>2. Jahr der Qualifikationsphase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latin typeface="+mn-lt"/>
                <a:cs typeface="+mn-cs"/>
              </a:rPr>
              <a:t>1. Jahr der Qualifikationsphase</a:t>
            </a:r>
          </a:p>
        </p:txBody>
      </p:sp>
      <p:sp>
        <p:nvSpPr>
          <p:cNvPr id="808" name="Textfeld 807"/>
          <p:cNvSpPr txBox="1">
            <a:spLocks noChangeArrowheads="1"/>
          </p:cNvSpPr>
          <p:nvPr/>
        </p:nvSpPr>
        <p:spPr bwMode="auto">
          <a:xfrm>
            <a:off x="1161339" y="3385465"/>
            <a:ext cx="6838950" cy="4000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2000" dirty="0"/>
              <a:t>Zulassung zu den Abiturprüfungen</a:t>
            </a:r>
          </a:p>
        </p:txBody>
      </p:sp>
      <p:sp>
        <p:nvSpPr>
          <p:cNvPr id="809" name="Textfeld 808"/>
          <p:cNvSpPr txBox="1"/>
          <p:nvPr/>
        </p:nvSpPr>
        <p:spPr>
          <a:xfrm>
            <a:off x="1160545" y="2770645"/>
            <a:ext cx="6840538" cy="400050"/>
          </a:xfrm>
          <a:prstGeom prst="rect">
            <a:avLst/>
          </a:prstGeom>
          <a:solidFill>
            <a:schemeClr val="bg2"/>
          </a:solidFill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latin typeface="+mn-lt"/>
                <a:cs typeface="+mn-cs"/>
              </a:rPr>
              <a:t>Abiturprüfungen </a:t>
            </a:r>
            <a:r>
              <a:rPr lang="de-DE" sz="2000" b="1" dirty="0">
                <a:latin typeface="+mn-lt"/>
                <a:cs typeface="+mn-cs"/>
              </a:rPr>
              <a:t>(Block II)</a:t>
            </a:r>
          </a:p>
        </p:txBody>
      </p:sp>
      <p:sp>
        <p:nvSpPr>
          <p:cNvPr id="811" name="Textfeld 810"/>
          <p:cNvSpPr txBox="1"/>
          <p:nvPr/>
        </p:nvSpPr>
        <p:spPr>
          <a:xfrm>
            <a:off x="1187450" y="1997402"/>
            <a:ext cx="6840538" cy="52322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3">
                <a:lumMod val="50000"/>
              </a:schemeClr>
            </a:solidFill>
            <a:prstDash val="dash"/>
          </a:ln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Abiturzeugnis</a:t>
            </a:r>
            <a:r>
              <a:rPr lang="de-DE" sz="2400" dirty="0">
                <a:latin typeface="+mn-lt"/>
                <a:cs typeface="+mn-cs"/>
              </a:rPr>
              <a:t> (=Ergebnisse aus Block I und Block II)</a:t>
            </a:r>
          </a:p>
        </p:txBody>
      </p:sp>
      <p:sp>
        <p:nvSpPr>
          <p:cNvPr id="812" name="Textfeld 811"/>
          <p:cNvSpPr txBox="1"/>
          <p:nvPr/>
        </p:nvSpPr>
        <p:spPr>
          <a:xfrm>
            <a:off x="2411475" y="332656"/>
            <a:ext cx="439248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Der Weg zum Abitur</a:t>
            </a:r>
          </a:p>
        </p:txBody>
      </p:sp>
      <p:sp>
        <p:nvSpPr>
          <p:cNvPr id="813" name="Geschweifte Klammer rechts 812"/>
          <p:cNvSpPr/>
          <p:nvPr/>
        </p:nvSpPr>
        <p:spPr>
          <a:xfrm>
            <a:off x="4498625" y="4083363"/>
            <a:ext cx="288925" cy="503238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b="1" dirty="0"/>
          </a:p>
        </p:txBody>
      </p:sp>
      <p:sp>
        <p:nvSpPr>
          <p:cNvPr id="814" name="Textfeld 813"/>
          <p:cNvSpPr txBox="1">
            <a:spLocks noChangeArrowheads="1"/>
          </p:cNvSpPr>
          <p:nvPr/>
        </p:nvSpPr>
        <p:spPr bwMode="auto">
          <a:xfrm>
            <a:off x="4767764" y="4181078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2000" b="1" dirty="0"/>
              <a:t>(Block I)</a:t>
            </a:r>
          </a:p>
        </p:txBody>
      </p:sp>
      <p:pic>
        <p:nvPicPr>
          <p:cNvPr id="1827" name="Picture 803" descr="C:\Users\Sahre\AppData\Local\Microsoft\Windows\Temporary Internet Files\Content.IE5\JG3WMLEI\MC90036151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052513"/>
            <a:ext cx="1000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4" descr="Schuhabdrücke Silhouette">
            <a:extLst>
              <a:ext uri="{FF2B5EF4-FFF2-40B4-BE49-F238E27FC236}">
                <a16:creationId xmlns:a16="http://schemas.microsoft.com/office/drawing/2014/main" id="{A615D7BF-CFA8-F60C-290D-ED53E4161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31598" y="5676376"/>
            <a:ext cx="914400" cy="914400"/>
          </a:xfrm>
          <a:prstGeom prst="rect">
            <a:avLst/>
          </a:prstGeom>
        </p:spPr>
      </p:pic>
      <p:pic>
        <p:nvPicPr>
          <p:cNvPr id="7" name="Grafik 6" descr="Schuhabdrücke Silhouette">
            <a:extLst>
              <a:ext uri="{FF2B5EF4-FFF2-40B4-BE49-F238E27FC236}">
                <a16:creationId xmlns:a16="http://schemas.microsoft.com/office/drawing/2014/main" id="{075B1B2E-410E-1B57-F61A-51AA836379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9237" y="3734198"/>
            <a:ext cx="914400" cy="914400"/>
          </a:xfrm>
          <a:prstGeom prst="rect">
            <a:avLst/>
          </a:prstGeom>
        </p:spPr>
      </p:pic>
      <p:pic>
        <p:nvPicPr>
          <p:cNvPr id="8" name="Grafik 7" descr="Schuhabdrücke Silhouette">
            <a:extLst>
              <a:ext uri="{FF2B5EF4-FFF2-40B4-BE49-F238E27FC236}">
                <a16:creationId xmlns:a16="http://schemas.microsoft.com/office/drawing/2014/main" id="{C3980A4D-557D-B8DD-901C-0910D346A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31598" y="2737293"/>
            <a:ext cx="914400" cy="9144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CD021842-8A0A-3A30-689B-B50C0AA4E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759" y="4872137"/>
            <a:ext cx="6838950" cy="4000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2000" dirty="0"/>
              <a:t>Versetzung in die Qualifikationsphase</a:t>
            </a:r>
          </a:p>
        </p:txBody>
      </p:sp>
      <p:pic>
        <p:nvPicPr>
          <p:cNvPr id="6" name="Grafik 5" descr="Schuhabdrücke Silhouette">
            <a:extLst>
              <a:ext uri="{FF2B5EF4-FFF2-40B4-BE49-F238E27FC236}">
                <a16:creationId xmlns:a16="http://schemas.microsoft.com/office/drawing/2014/main" id="{C88C08E3-C272-0818-A67A-4CA498D2D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31598" y="47052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9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277634" y="404666"/>
            <a:ext cx="6588732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Versetzung in die Qualifikationsphase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826197"/>
              </p:ext>
            </p:extLst>
          </p:nvPr>
        </p:nvGraphicFramePr>
        <p:xfrm>
          <a:off x="576263" y="1052513"/>
          <a:ext cx="7991475" cy="5657853"/>
        </p:xfrm>
        <a:graphic>
          <a:graphicData uri="http://schemas.openxmlformats.org/drawingml/2006/table">
            <a:tbl>
              <a:tblPr/>
              <a:tblGrid>
                <a:gridCol w="146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6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7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74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55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55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89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Minder-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 err="1">
                          <a:latin typeface="Arial"/>
                          <a:ea typeface="Arial"/>
                          <a:cs typeface="Times New Roman"/>
                        </a:rPr>
                        <a:t>leistungen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D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M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 err="1">
                          <a:latin typeface="Arial"/>
                          <a:ea typeface="Arial"/>
                          <a:cs typeface="Times New Roman"/>
                        </a:rPr>
                        <a:t>fortgef</a:t>
                      </a: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.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FS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übrige Fächer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versetzt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Times New Roman"/>
                        </a:rPr>
                        <a:t>Nachprüfung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6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keine 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mind. 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1 x 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3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mind. 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JA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203" marR="51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455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1 x 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sonst mind. 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203" marR="51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mind. 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 (in M)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4559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2 x 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2 x </a:t>
                      </a:r>
                      <a:r>
                        <a:rPr lang="de-DE" sz="14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,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sonst mind. 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(in einem Fach)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455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1 x </a:t>
                      </a:r>
                      <a:r>
                        <a:rPr lang="de-DE" sz="14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, 1 x 3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sonst mind. 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 (in FS)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455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3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1 x 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sonst mind. 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(in D oder ÜF)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3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mind. 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Ja (in D oder M)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mind. 4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Nein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1 x 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6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b="1" dirty="0">
                          <a:latin typeface="Arial"/>
                          <a:ea typeface="Arial"/>
                          <a:cs typeface="Arial"/>
                        </a:rPr>
                        <a:t>Nicht versetzt, keine Nachprüfung</a:t>
                      </a:r>
                      <a:endParaRPr lang="de-DE" sz="11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51194" marR="511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47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710000" y="332656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Zulassung zu den Abiturprüfungen </a:t>
            </a:r>
          </a:p>
        </p:txBody>
      </p:sp>
      <p:sp>
        <p:nvSpPr>
          <p:cNvPr id="5" name="Legende mit Pfeil nach unten 4"/>
          <p:cNvSpPr/>
          <p:nvPr/>
        </p:nvSpPr>
        <p:spPr>
          <a:xfrm>
            <a:off x="1584325" y="1292225"/>
            <a:ext cx="5975350" cy="1273175"/>
          </a:xfrm>
          <a:prstGeom prst="downArrowCallout">
            <a:avLst>
              <a:gd name="adj1" fmla="val 13623"/>
              <a:gd name="adj2" fmla="val 17889"/>
              <a:gd name="adj3" fmla="val 25000"/>
              <a:gd name="adj4" fmla="val 64977"/>
            </a:avLst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dirty="0">
                <a:latin typeface="+mn-lt"/>
                <a:cs typeface="+mn-cs"/>
              </a:rPr>
              <a:t>Block I  </a:t>
            </a:r>
            <a:r>
              <a:rPr lang="de-DE" sz="2400" dirty="0">
                <a:latin typeface="+mn-lt"/>
                <a:cs typeface="+mn-cs"/>
              </a:rPr>
              <a:t>=  Q1 + Q2</a:t>
            </a:r>
            <a:endParaRPr lang="de-DE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latin typeface="+mn-lt"/>
                <a:cs typeface="+mn-cs"/>
              </a:rPr>
              <a:t>	        (mindestens 200, höchstens 600 Punkte)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6000" y="2684239"/>
            <a:ext cx="8712000" cy="3847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900" dirty="0">
                <a:latin typeface="+mn-lt"/>
                <a:cs typeface="+mn-cs"/>
              </a:rPr>
              <a:t>Einbringung von 35–40 anrechenbaren Kursen der 4 Halbjahre der</a:t>
            </a:r>
            <a:r>
              <a:rPr lang="de-DE" sz="1900" dirty="0"/>
              <a:t> </a:t>
            </a:r>
            <a:r>
              <a:rPr lang="de-DE" sz="1900" dirty="0">
                <a:latin typeface="+mn-lt"/>
                <a:cs typeface="+mn-cs"/>
              </a:rPr>
              <a:t>Qualifikationsphase.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16000" y="3188841"/>
            <a:ext cx="8712000" cy="3841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900" dirty="0">
                <a:latin typeface="+mn-lt"/>
                <a:cs typeface="+mn-cs"/>
              </a:rPr>
              <a:t>Pflichtkurse gem. §28 APO-</a:t>
            </a:r>
            <a:r>
              <a:rPr lang="de-DE" sz="1900" dirty="0" err="1">
                <a:latin typeface="+mn-lt"/>
                <a:cs typeface="+mn-cs"/>
              </a:rPr>
              <a:t>GOSt</a:t>
            </a:r>
            <a:r>
              <a:rPr lang="de-DE" sz="1900" dirty="0">
                <a:latin typeface="+mn-lt"/>
                <a:cs typeface="+mn-cs"/>
              </a:rPr>
              <a:t>.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16000" y="3717032"/>
            <a:ext cx="8712000" cy="67786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900" dirty="0">
                <a:latin typeface="+mn-lt"/>
                <a:cs typeface="+mn-cs"/>
              </a:rPr>
              <a:t>Leistungskurse werden bei der Zahl der Schulhalbjahresergebnisse (S) doppelt,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900" dirty="0">
                <a:latin typeface="+mn-lt"/>
                <a:cs typeface="+mn-cs"/>
              </a:rPr>
              <a:t>Grundkurse einfach gewertet.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00113" y="4509120"/>
            <a:ext cx="7343775" cy="103028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900" dirty="0">
                <a:latin typeface="+mn-lt"/>
                <a:cs typeface="+mn-cs"/>
              </a:rPr>
              <a:t>Berechnung der erreichten Zulassungspunkte erfolgt gemäß der Formel: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400" dirty="0">
                <a:latin typeface="+mn-lt"/>
                <a:cs typeface="+mn-cs"/>
              </a:rPr>
              <a:t>EI = (P : S) x 40</a:t>
            </a:r>
          </a:p>
        </p:txBody>
      </p:sp>
      <p:sp>
        <p:nvSpPr>
          <p:cNvPr id="13" name="Textfeld 12"/>
          <p:cNvSpPr txBox="1">
            <a:spLocks noChangeArrowheads="1"/>
          </p:cNvSpPr>
          <p:nvPr/>
        </p:nvSpPr>
        <p:spPr bwMode="auto">
          <a:xfrm>
            <a:off x="90488" y="5732463"/>
            <a:ext cx="8963025" cy="9239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dirty="0"/>
              <a:t>E I = (Gesamt-)Ergebnis Block I</a:t>
            </a:r>
          </a:p>
          <a:p>
            <a:r>
              <a:rPr lang="de-DE" altLang="de-DE" dirty="0"/>
              <a:t>P = Erzielte Punkte in den eingebrachten Fächern in vier Schulhalbjahren</a:t>
            </a:r>
          </a:p>
          <a:p>
            <a:r>
              <a:rPr lang="de-DE" altLang="de-DE" dirty="0"/>
              <a:t>S = Anzahl der Schulhalbjahresergebnisse (doppelt gewichtete Fächer zählen auch doppelt)</a:t>
            </a:r>
          </a:p>
        </p:txBody>
      </p:sp>
    </p:spTree>
    <p:extLst>
      <p:ext uri="{BB962C8B-B14F-4D97-AF65-F5344CB8AC3E}">
        <p14:creationId xmlns:p14="http://schemas.microsoft.com/office/powerpoint/2010/main" val="8328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520156" y="3283427"/>
            <a:ext cx="4103688" cy="52387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/>
              <a:t>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215 : 43 x 40 = 200 Punkte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334768"/>
              </p:ext>
            </p:extLst>
          </p:nvPr>
        </p:nvGraphicFramePr>
        <p:xfrm>
          <a:off x="1524000" y="4709766"/>
          <a:ext cx="6096000" cy="1738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3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0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901"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Punktesumme aller vier Halbjahre</a:t>
                      </a: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Anzahl der belegten Kurse </a:t>
                      </a: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(LKs</a:t>
                      </a:r>
                      <a:r>
                        <a:rPr lang="de-DE" sz="1800" baseline="0" dirty="0">
                          <a:solidFill>
                            <a:schemeClr val="tx1"/>
                          </a:solidFill>
                        </a:rPr>
                        <a:t> zählen doppelt)</a:t>
                      </a: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45" marB="457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anrechenbare Kurse</a:t>
                      </a:r>
                    </a:p>
                  </a:txBody>
                  <a:tcPr marT="45745" marB="4574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41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  <a:effectLst/>
                        </a:rPr>
                        <a:t>215</a:t>
                      </a:r>
                    </a:p>
                  </a:txBody>
                  <a:tcPr marT="45745" marB="457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</a:p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  <a:effectLst/>
                        </a:rPr>
                        <a:t>(27GK plus 8 LK)</a:t>
                      </a:r>
                    </a:p>
                  </a:txBody>
                  <a:tcPr marT="45745" marB="4574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</a:p>
                  </a:txBody>
                  <a:tcPr marT="45745" marB="4574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Gestreifter Pfeil nach rechts 8"/>
          <p:cNvSpPr/>
          <p:nvPr/>
        </p:nvSpPr>
        <p:spPr>
          <a:xfrm rot="16200000">
            <a:off x="4175919" y="3831131"/>
            <a:ext cx="792162" cy="863600"/>
          </a:xfrm>
          <a:prstGeom prst="stripedRightArrow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3258343" y="1530679"/>
            <a:ext cx="2627313" cy="52387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dirty="0">
                <a:solidFill>
                  <a:schemeClr val="bg1"/>
                </a:solidFill>
              </a:rPr>
              <a:t>Abiturzulassung</a:t>
            </a:r>
            <a:r>
              <a:rPr lang="de-DE" sz="2800" dirty="0"/>
              <a:t>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93FA39E-4F7B-627C-9483-CB63398D5C9A}"/>
              </a:ext>
            </a:extLst>
          </p:cNvPr>
          <p:cNvSpPr txBox="1"/>
          <p:nvPr/>
        </p:nvSpPr>
        <p:spPr>
          <a:xfrm>
            <a:off x="1710000" y="548680"/>
            <a:ext cx="5724000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Beispiel</a:t>
            </a:r>
          </a:p>
        </p:txBody>
      </p:sp>
      <p:sp>
        <p:nvSpPr>
          <p:cNvPr id="11" name="Gestreifter Pfeil nach rechts 8">
            <a:extLst>
              <a:ext uri="{FF2B5EF4-FFF2-40B4-BE49-F238E27FC236}">
                <a16:creationId xmlns:a16="http://schemas.microsoft.com/office/drawing/2014/main" id="{DD97FACB-EA07-FEF9-ECD0-44310CF5F514}"/>
              </a:ext>
            </a:extLst>
          </p:cNvPr>
          <p:cNvSpPr/>
          <p:nvPr/>
        </p:nvSpPr>
        <p:spPr>
          <a:xfrm rot="16200000">
            <a:off x="4175919" y="2312462"/>
            <a:ext cx="792162" cy="863600"/>
          </a:xfrm>
          <a:prstGeom prst="stripedRightArrow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41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1016764" y="332656"/>
            <a:ext cx="7110472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de-DE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/>
              <a:t>Gefährdung der Zulassung: Leistungsdefizite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1285111" y="2618692"/>
            <a:ext cx="6842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3200" dirty="0">
                <a:solidFill>
                  <a:srgbClr val="C00000"/>
                </a:solidFill>
              </a:rPr>
              <a:t>Leistungsdefizit: weniger als 5 Punkte</a:t>
            </a:r>
            <a:endParaRPr lang="de-DE" altLang="de-DE" dirty="0">
              <a:solidFill>
                <a:srgbClr val="C00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285111" y="3193367"/>
            <a:ext cx="68421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dirty="0">
                <a:solidFill>
                  <a:srgbClr val="C00000"/>
                </a:solidFill>
                <a:latin typeface="+mn-lt"/>
                <a:cs typeface="+mn-cs"/>
              </a:rPr>
              <a:t>=&gt; ausreichend minus = Leistungsdefizit!!!! </a:t>
            </a:r>
            <a:r>
              <a:rPr lang="de-DE" dirty="0">
                <a:latin typeface="+mn-lt"/>
                <a:cs typeface="+mn-cs"/>
              </a:rPr>
              <a:t>	               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349717"/>
              </p:ext>
            </p:extLst>
          </p:nvPr>
        </p:nvGraphicFramePr>
        <p:xfrm>
          <a:off x="215903" y="1585020"/>
          <a:ext cx="8640755" cy="7413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76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0404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Note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1p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1m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2p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2m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3p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3m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4p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4m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5p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5m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6</a:t>
                      </a:r>
                    </a:p>
                  </a:txBody>
                  <a:tcPr marL="91448" marR="91448" marT="45700" marB="45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Pkt.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15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14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13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12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11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10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9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8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7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6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91448" marR="91448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marL="91448" marR="91448"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07948" y="5041998"/>
            <a:ext cx="8856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2400" b="1" dirty="0">
                <a:solidFill>
                  <a:srgbClr val="C00000"/>
                </a:solidFill>
              </a:rPr>
              <a:t>Kein</a:t>
            </a:r>
            <a:r>
              <a:rPr lang="de-DE" altLang="de-DE" sz="2400" dirty="0">
                <a:solidFill>
                  <a:srgbClr val="C00000"/>
                </a:solidFill>
              </a:rPr>
              <a:t> anzurechnender Kurs darf mit </a:t>
            </a:r>
            <a:r>
              <a:rPr lang="de-DE" altLang="de-DE" sz="2400" b="1" dirty="0">
                <a:solidFill>
                  <a:srgbClr val="C00000"/>
                </a:solidFill>
              </a:rPr>
              <a:t>0 Punkten </a:t>
            </a:r>
            <a:r>
              <a:rPr lang="de-DE" altLang="de-DE" sz="2400" dirty="0">
                <a:solidFill>
                  <a:srgbClr val="C00000"/>
                </a:solidFill>
              </a:rPr>
              <a:t>abgeschlossen werden.</a:t>
            </a:r>
          </a:p>
        </p:txBody>
      </p:sp>
      <p:sp>
        <p:nvSpPr>
          <p:cNvPr id="13" name="Textfeld 12"/>
          <p:cNvSpPr txBox="1">
            <a:spLocks noChangeArrowheads="1"/>
          </p:cNvSpPr>
          <p:nvPr/>
        </p:nvSpPr>
        <p:spPr bwMode="auto">
          <a:xfrm>
            <a:off x="713022" y="3953670"/>
            <a:ext cx="7705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dirty="0"/>
              <a:t>Bei Einbringung von:</a:t>
            </a:r>
          </a:p>
          <a:p>
            <a:r>
              <a:rPr lang="de-DE" altLang="de-DE" dirty="0"/>
              <a:t> 35-37 Kursen:   </a:t>
            </a:r>
            <a:r>
              <a:rPr lang="de-DE" altLang="de-DE" dirty="0">
                <a:solidFill>
                  <a:srgbClr val="C00000"/>
                </a:solidFill>
              </a:rPr>
              <a:t>7 Defizite</a:t>
            </a:r>
            <a:r>
              <a:rPr lang="de-DE" altLang="de-DE" dirty="0"/>
              <a:t>, davon </a:t>
            </a:r>
            <a:r>
              <a:rPr lang="de-DE" altLang="de-DE" dirty="0">
                <a:solidFill>
                  <a:srgbClr val="C00000"/>
                </a:solidFill>
              </a:rPr>
              <a:t>höchstens  3 Leistungskursdefizite</a:t>
            </a:r>
          </a:p>
          <a:p>
            <a:r>
              <a:rPr lang="de-DE" altLang="de-DE" dirty="0"/>
              <a:t> 38 -40 Kursen:   </a:t>
            </a:r>
            <a:r>
              <a:rPr lang="de-DE" altLang="de-DE" dirty="0">
                <a:solidFill>
                  <a:srgbClr val="C00000"/>
                </a:solidFill>
              </a:rPr>
              <a:t>8 Defizite</a:t>
            </a:r>
            <a:r>
              <a:rPr lang="de-DE" altLang="de-DE" dirty="0"/>
              <a:t>, davon </a:t>
            </a:r>
            <a:r>
              <a:rPr lang="de-DE" altLang="de-DE" dirty="0">
                <a:solidFill>
                  <a:srgbClr val="C00000"/>
                </a:solidFill>
              </a:rPr>
              <a:t>höchstens  3 Leistungskursdefizite</a:t>
            </a:r>
            <a:endParaRPr lang="de-DE" altLang="de-DE" dirty="0"/>
          </a:p>
        </p:txBody>
      </p:sp>
      <p:sp>
        <p:nvSpPr>
          <p:cNvPr id="10307" name="Textfeld 13"/>
          <p:cNvSpPr txBox="1">
            <a:spLocks noChangeArrowheads="1"/>
          </p:cNvSpPr>
          <p:nvPr/>
        </p:nvSpPr>
        <p:spPr bwMode="auto">
          <a:xfrm>
            <a:off x="715960" y="5688318"/>
            <a:ext cx="7561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altLang="de-DE" sz="2400" dirty="0"/>
              <a:t>In Block I müssen </a:t>
            </a:r>
            <a:r>
              <a:rPr lang="de-DE" altLang="de-DE" sz="2400" dirty="0">
                <a:solidFill>
                  <a:srgbClr val="C00000"/>
                </a:solidFill>
              </a:rPr>
              <a:t>mindestens 200 Punkte </a:t>
            </a:r>
            <a:r>
              <a:rPr lang="de-DE" altLang="de-DE" sz="2400" dirty="0"/>
              <a:t>erreicht werden.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21EB296-F1ED-2FF1-8EF2-960621418F07}"/>
              </a:ext>
            </a:extLst>
          </p:cNvPr>
          <p:cNvSpPr/>
          <p:nvPr/>
        </p:nvSpPr>
        <p:spPr>
          <a:xfrm>
            <a:off x="6300192" y="1268760"/>
            <a:ext cx="2664421" cy="1296144"/>
          </a:xfrm>
          <a:prstGeom prst="rect">
            <a:avLst/>
          </a:prstGeom>
          <a:solidFill>
            <a:srgbClr val="FF0000">
              <a:alpha val="1215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520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17F356EC-E7E5-FA9D-55F4-CC176487D527}"/>
              </a:ext>
            </a:extLst>
          </p:cNvPr>
          <p:cNvSpPr txBox="1"/>
          <p:nvPr/>
        </p:nvSpPr>
        <p:spPr>
          <a:xfrm>
            <a:off x="2052000" y="909000"/>
            <a:ext cx="5040000" cy="50400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CCB67F3-CF0C-FFF2-ED2F-C1C0D32892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000" y="1124744"/>
            <a:ext cx="4896000" cy="2174916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1223628" y="2708920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latin typeface="Arial" pitchFamily="34" charset="0"/>
                <a:cs typeface="Arial" pitchFamily="34" charset="0"/>
              </a:rPr>
              <a:t>Leistungskurswahlen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F46F166-9949-93B6-F78E-F962A55E3C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4749" y1="14344" x2="38996" y2="18852"/>
                        <a14:foregroundMark x1="60618" y1="11066" x2="67181" y2="1639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84165" y="4356837"/>
            <a:ext cx="2674918" cy="252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SG Design 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G Design 3" id="{69AF4B97-3BAD-4C13-8CAF-F73635202437}" vid="{BEDFE2D3-9A76-42D4-8ACB-4ED5511B8C4C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ffbd1b7-fd54-4275-b591-25253d52b9e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0C8C26310894449B4A56FD8ED029E4A" ma:contentTypeVersion="16" ma:contentTypeDescription="Ein neues Dokument erstellen." ma:contentTypeScope="" ma:versionID="cf5d9ac4ccde4ea17d31341677df4be9">
  <xsd:schema xmlns:xsd="http://www.w3.org/2001/XMLSchema" xmlns:xs="http://www.w3.org/2001/XMLSchema" xmlns:p="http://schemas.microsoft.com/office/2006/metadata/properties" xmlns:ns3="6ffbd1b7-fd54-4275-b591-25253d52b9ea" xmlns:ns4="94e827b2-7acd-42e0-a23d-16506bf3d9b3" targetNamespace="http://schemas.microsoft.com/office/2006/metadata/properties" ma:root="true" ma:fieldsID="bb7d26901d7e36c4e9eb07ab0b12dd46" ns3:_="" ns4:_="">
    <xsd:import namespace="6ffbd1b7-fd54-4275-b591-25253d52b9ea"/>
    <xsd:import namespace="94e827b2-7acd-42e0-a23d-16506bf3d9b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DateTaken" minOccurs="0"/>
                <xsd:element ref="ns3:MediaServiceLocation" minOccurs="0"/>
                <xsd:element ref="ns3:MediaServiceSystemTag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fbd1b7-fd54-4275-b591-25253d52b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e827b2-7acd-42e0-a23d-16506bf3d9b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8F8AB8-2C6D-4319-A312-37136A0A3B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DC7EE4-4962-4633-AB5D-D38FD9A7BEE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4e827b2-7acd-42e0-a23d-16506bf3d9b3"/>
    <ds:schemaRef ds:uri="6ffbd1b7-fd54-4275-b591-25253d52b9e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BD2CDB8-22CB-49A8-843C-6D39A89AA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fbd1b7-fd54-4275-b591-25253d52b9ea"/>
    <ds:schemaRef ds:uri="94e827b2-7acd-42e0-a23d-16506bf3d9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2239</Words>
  <Application>Microsoft Office PowerPoint</Application>
  <PresentationFormat>Bildschirmpräsentation (4:3)</PresentationFormat>
  <Paragraphs>607</Paragraphs>
  <Slides>34</Slides>
  <Notes>12</Notes>
  <HiddenSlides>3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42" baseType="lpstr">
      <vt:lpstr>Arial</vt:lpstr>
      <vt:lpstr>Calibri</vt:lpstr>
      <vt:lpstr>Calibri Light</vt:lpstr>
      <vt:lpstr>Candara</vt:lpstr>
      <vt:lpstr>Cochocib Script Latin Pro</vt:lpstr>
      <vt:lpstr>Webdings</vt:lpstr>
      <vt:lpstr>Wingdings</vt:lpstr>
      <vt:lpstr>ASG Design 3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Sahre</dc:creator>
  <cp:lastModifiedBy>Dirk Backhausen</cp:lastModifiedBy>
  <cp:revision>116</cp:revision>
  <dcterms:created xsi:type="dcterms:W3CDTF">2013-03-15T19:47:31Z</dcterms:created>
  <dcterms:modified xsi:type="dcterms:W3CDTF">2026-02-20T10:38:31Z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0x010100F0C8C26310894449B4A56FD8ED029E4A</vt:lpwstr>
  </property>
</Properties>
</file>